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4"/>
  </p:sldMasterIdLst>
  <p:notesMasterIdLst>
    <p:notesMasterId r:id="rId20"/>
  </p:notesMasterIdLst>
  <p:handoutMasterIdLst>
    <p:handoutMasterId r:id="rId21"/>
  </p:handoutMasterIdLst>
  <p:sldIdLst>
    <p:sldId id="256" r:id="rId5"/>
    <p:sldId id="257" r:id="rId6"/>
    <p:sldId id="319" r:id="rId7"/>
    <p:sldId id="262" r:id="rId8"/>
    <p:sldId id="322" r:id="rId9"/>
    <p:sldId id="323" r:id="rId10"/>
    <p:sldId id="324" r:id="rId11"/>
    <p:sldId id="327" r:id="rId12"/>
    <p:sldId id="320" r:id="rId13"/>
    <p:sldId id="330" r:id="rId14"/>
    <p:sldId id="332" r:id="rId15"/>
    <p:sldId id="333" r:id="rId16"/>
    <p:sldId id="328" r:id="rId17"/>
    <p:sldId id="329" r:id="rId18"/>
    <p:sldId id="33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598D"/>
    <a:srgbClr val="646C92"/>
    <a:srgbClr val="5A6B76"/>
    <a:srgbClr val="5A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4BBDC1-A146-4E42-886E-9AFE66E58C66}" v="10" dt="2025-01-22T15:46:12.340"/>
  </p1510:revLst>
</p1510:revInfo>
</file>

<file path=ppt/tableStyles.xml><?xml version="1.0" encoding="utf-8"?>
<a:tblStyleLst xmlns:a="http://schemas.openxmlformats.org/drawingml/2006/main" def="{0505E3EF-67EA-436B-97B2-0124C06EBD2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5660" autoAdjust="0"/>
  </p:normalViewPr>
  <p:slideViewPr>
    <p:cSldViewPr snapToGrid="0">
      <p:cViewPr>
        <p:scale>
          <a:sx n="82" d="100"/>
          <a:sy n="82" d="100"/>
        </p:scale>
        <p:origin x="701" y="288"/>
      </p:cViewPr>
      <p:guideLst/>
    </p:cSldViewPr>
  </p:slideViewPr>
  <p:outlineViewPr>
    <p:cViewPr>
      <p:scale>
        <a:sx n="33" d="100"/>
        <a:sy n="33" d="100"/>
      </p:scale>
      <p:origin x="0" y="-446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149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Besunder" userId="34732536e5fbd623" providerId="LiveId" clId="{6B4BBDC1-A146-4E42-886E-9AFE66E58C66}"/>
    <pc:docChg chg="custSel addSld delSld modSld sldOrd">
      <pc:chgData name="Amy Besunder" userId="34732536e5fbd623" providerId="LiveId" clId="{6B4BBDC1-A146-4E42-886E-9AFE66E58C66}" dt="2025-01-22T15:49:44.909" v="678" actId="115"/>
      <pc:docMkLst>
        <pc:docMk/>
      </pc:docMkLst>
      <pc:sldChg chg="modSp mod">
        <pc:chgData name="Amy Besunder" userId="34732536e5fbd623" providerId="LiveId" clId="{6B4BBDC1-A146-4E42-886E-9AFE66E58C66}" dt="2025-01-22T15:49:44.909" v="678" actId="115"/>
        <pc:sldMkLst>
          <pc:docMk/>
          <pc:sldMk cId="811730917" sldId="262"/>
        </pc:sldMkLst>
        <pc:spChg chg="mod">
          <ac:chgData name="Amy Besunder" userId="34732536e5fbd623" providerId="LiveId" clId="{6B4BBDC1-A146-4E42-886E-9AFE66E58C66}" dt="2025-01-22T15:49:44.909" v="678" actId="115"/>
          <ac:spMkLst>
            <pc:docMk/>
            <pc:sldMk cId="811730917" sldId="262"/>
            <ac:spMk id="14" creationId="{F61638C6-CEB0-1F9E-FBB8-3E10E2277DDE}"/>
          </ac:spMkLst>
        </pc:spChg>
      </pc:sldChg>
      <pc:sldChg chg="modSp mod">
        <pc:chgData name="Amy Besunder" userId="34732536e5fbd623" providerId="LiveId" clId="{6B4BBDC1-A146-4E42-886E-9AFE66E58C66}" dt="2025-01-21T23:23:04.950" v="16" actId="20577"/>
        <pc:sldMkLst>
          <pc:docMk/>
          <pc:sldMk cId="2359185522" sldId="320"/>
        </pc:sldMkLst>
        <pc:spChg chg="mod">
          <ac:chgData name="Amy Besunder" userId="34732536e5fbd623" providerId="LiveId" clId="{6B4BBDC1-A146-4E42-886E-9AFE66E58C66}" dt="2025-01-21T23:23:04.950" v="16" actId="20577"/>
          <ac:spMkLst>
            <pc:docMk/>
            <pc:sldMk cId="2359185522" sldId="320"/>
            <ac:spMk id="3" creationId="{8B3EE73E-F27F-7AEE-C57F-4D69B20CB46D}"/>
          </ac:spMkLst>
        </pc:spChg>
        <pc:spChg chg="mod">
          <ac:chgData name="Amy Besunder" userId="34732536e5fbd623" providerId="LiveId" clId="{6B4BBDC1-A146-4E42-886E-9AFE66E58C66}" dt="2025-01-21T23:22:57.882" v="13" actId="20577"/>
          <ac:spMkLst>
            <pc:docMk/>
            <pc:sldMk cId="2359185522" sldId="320"/>
            <ac:spMk id="9" creationId="{CCB79740-B084-FF60-D334-2AB0EE644CB8}"/>
          </ac:spMkLst>
        </pc:spChg>
      </pc:sldChg>
      <pc:sldChg chg="del">
        <pc:chgData name="Amy Besunder" userId="34732536e5fbd623" providerId="LiveId" clId="{6B4BBDC1-A146-4E42-886E-9AFE66E58C66}" dt="2025-01-20T20:50:08.030" v="0" actId="2696"/>
        <pc:sldMkLst>
          <pc:docMk/>
          <pc:sldMk cId="281956513" sldId="326"/>
        </pc:sldMkLst>
      </pc:sldChg>
      <pc:sldChg chg="modSp">
        <pc:chgData name="Amy Besunder" userId="34732536e5fbd623" providerId="LiveId" clId="{6B4BBDC1-A146-4E42-886E-9AFE66E58C66}" dt="2025-01-21T23:22:41.592" v="10" actId="20577"/>
        <pc:sldMkLst>
          <pc:docMk/>
          <pc:sldMk cId="2329789958" sldId="331"/>
        </pc:sldMkLst>
        <pc:spChg chg="mod">
          <ac:chgData name="Amy Besunder" userId="34732536e5fbd623" providerId="LiveId" clId="{6B4BBDC1-A146-4E42-886E-9AFE66E58C66}" dt="2025-01-21T23:22:41.592" v="10" actId="20577"/>
          <ac:spMkLst>
            <pc:docMk/>
            <pc:sldMk cId="2329789958" sldId="331"/>
            <ac:spMk id="7" creationId="{78154250-808E-E767-D33F-824FCC6E44F3}"/>
          </ac:spMkLst>
        </pc:spChg>
      </pc:sldChg>
      <pc:sldChg chg="addSp delSp modSp add mod ord">
        <pc:chgData name="Amy Besunder" userId="34732536e5fbd623" providerId="LiveId" clId="{6B4BBDC1-A146-4E42-886E-9AFE66E58C66}" dt="2025-01-22T15:48:53.128" v="675"/>
        <pc:sldMkLst>
          <pc:docMk/>
          <pc:sldMk cId="2897104632" sldId="332"/>
        </pc:sldMkLst>
        <pc:spChg chg="del mod">
          <ac:chgData name="Amy Besunder" userId="34732536e5fbd623" providerId="LiveId" clId="{6B4BBDC1-A146-4E42-886E-9AFE66E58C66}" dt="2025-01-22T15:14:59.728" v="123" actId="478"/>
          <ac:spMkLst>
            <pc:docMk/>
            <pc:sldMk cId="2897104632" sldId="332"/>
            <ac:spMk id="3" creationId="{7B5B1FC6-D059-2AE0-1046-AB641EDDC13C}"/>
          </ac:spMkLst>
        </pc:spChg>
        <pc:spChg chg="add del mod">
          <ac:chgData name="Amy Besunder" userId="34732536e5fbd623" providerId="LiveId" clId="{6B4BBDC1-A146-4E42-886E-9AFE66E58C66}" dt="2025-01-22T15:16:56.827" v="186" actId="478"/>
          <ac:spMkLst>
            <pc:docMk/>
            <pc:sldMk cId="2897104632" sldId="332"/>
            <ac:spMk id="4" creationId="{8ECFFB00-EB1C-ADA2-DC0B-B2EFA98E198D}"/>
          </ac:spMkLst>
        </pc:spChg>
        <pc:spChg chg="mod">
          <ac:chgData name="Amy Besunder" userId="34732536e5fbd623" providerId="LiveId" clId="{6B4BBDC1-A146-4E42-886E-9AFE66E58C66}" dt="2025-01-22T15:21:15.398" v="391" actId="1076"/>
          <ac:spMkLst>
            <pc:docMk/>
            <pc:sldMk cId="2897104632" sldId="332"/>
            <ac:spMk id="7" creationId="{1DB4CC9F-137C-9F45-4DDA-FB7AD5FE6A40}"/>
          </ac:spMkLst>
        </pc:spChg>
        <pc:spChg chg="del mod">
          <ac:chgData name="Amy Besunder" userId="34732536e5fbd623" providerId="LiveId" clId="{6B4BBDC1-A146-4E42-886E-9AFE66E58C66}" dt="2025-01-22T15:15:13.155" v="125" actId="478"/>
          <ac:spMkLst>
            <pc:docMk/>
            <pc:sldMk cId="2897104632" sldId="332"/>
            <ac:spMk id="8" creationId="{8630C0D9-EFE5-6D91-745F-107E3C15B28D}"/>
          </ac:spMkLst>
        </pc:spChg>
        <pc:spChg chg="mod">
          <ac:chgData name="Amy Besunder" userId="34732536e5fbd623" providerId="LiveId" clId="{6B4BBDC1-A146-4E42-886E-9AFE66E58C66}" dt="2025-01-22T15:22:30.373" v="544" actId="20577"/>
          <ac:spMkLst>
            <pc:docMk/>
            <pc:sldMk cId="2897104632" sldId="332"/>
            <ac:spMk id="9" creationId="{7A5BDF7A-82B9-0B7B-EC12-92AAE5C82F60}"/>
          </ac:spMkLst>
        </pc:spChg>
      </pc:sldChg>
      <pc:sldChg chg="addSp delSp modSp add mod ord">
        <pc:chgData name="Amy Besunder" userId="34732536e5fbd623" providerId="LiveId" clId="{6B4BBDC1-A146-4E42-886E-9AFE66E58C66}" dt="2025-01-22T15:49:00.681" v="677"/>
        <pc:sldMkLst>
          <pc:docMk/>
          <pc:sldMk cId="2797559588" sldId="333"/>
        </pc:sldMkLst>
        <pc:spChg chg="mod">
          <ac:chgData name="Amy Besunder" userId="34732536e5fbd623" providerId="LiveId" clId="{6B4BBDC1-A146-4E42-886E-9AFE66E58C66}" dt="2025-01-22T15:48:16.309" v="673" actId="20577"/>
          <ac:spMkLst>
            <pc:docMk/>
            <pc:sldMk cId="2797559588" sldId="333"/>
            <ac:spMk id="7" creationId="{CD6AEF41-FEB2-4B9C-0FDD-0BF090091659}"/>
          </ac:spMkLst>
        </pc:spChg>
        <pc:spChg chg="del mod">
          <ac:chgData name="Amy Besunder" userId="34732536e5fbd623" providerId="LiveId" clId="{6B4BBDC1-A146-4E42-886E-9AFE66E58C66}" dt="2025-01-22T15:46:21.581" v="650" actId="478"/>
          <ac:spMkLst>
            <pc:docMk/>
            <pc:sldMk cId="2797559588" sldId="333"/>
            <ac:spMk id="9" creationId="{CC0ED320-7B19-F0B6-65DC-DAA64CDF717D}"/>
          </ac:spMkLst>
        </pc:spChg>
        <pc:spChg chg="add">
          <ac:chgData name="Amy Besunder" userId="34732536e5fbd623" providerId="LiveId" clId="{6B4BBDC1-A146-4E42-886E-9AFE66E58C66}" dt="2025-01-22T15:46:27.109" v="651" actId="26606"/>
          <ac:spMkLst>
            <pc:docMk/>
            <pc:sldMk cId="2797559588" sldId="333"/>
            <ac:spMk id="20" creationId="{3011B0B3-5679-4759-90B8-3B908C4CBD21}"/>
          </ac:spMkLst>
        </pc:spChg>
        <pc:spChg chg="add">
          <ac:chgData name="Amy Besunder" userId="34732536e5fbd623" providerId="LiveId" clId="{6B4BBDC1-A146-4E42-886E-9AFE66E58C66}" dt="2025-01-22T15:46:27.109" v="651" actId="26606"/>
          <ac:spMkLst>
            <pc:docMk/>
            <pc:sldMk cId="2797559588" sldId="333"/>
            <ac:spMk id="34" creationId="{1B5DF063-A889-4037-8C0F-D6D424107150}"/>
          </ac:spMkLst>
        </pc:spChg>
        <pc:grpChg chg="add">
          <ac:chgData name="Amy Besunder" userId="34732536e5fbd623" providerId="LiveId" clId="{6B4BBDC1-A146-4E42-886E-9AFE66E58C66}" dt="2025-01-22T15:46:27.109" v="651" actId="26606"/>
          <ac:grpSpMkLst>
            <pc:docMk/>
            <pc:sldMk cId="2797559588" sldId="333"/>
            <ac:grpSpMk id="14" creationId="{9494E066-0146-46E9-BAF1-C33240ABA294}"/>
          </ac:grpSpMkLst>
        </pc:grpChg>
        <pc:grpChg chg="add">
          <ac:chgData name="Amy Besunder" userId="34732536e5fbd623" providerId="LiveId" clId="{6B4BBDC1-A146-4E42-886E-9AFE66E58C66}" dt="2025-01-22T15:46:27.109" v="651" actId="26606"/>
          <ac:grpSpMkLst>
            <pc:docMk/>
            <pc:sldMk cId="2797559588" sldId="333"/>
            <ac:grpSpMk id="22" creationId="{50F37AA1-A09B-4E28-987B-38E5060E1BAE}"/>
          </ac:grpSpMkLst>
        </pc:grpChg>
        <pc:graphicFrameChg chg="add mod modGraphic">
          <ac:chgData name="Amy Besunder" userId="34732536e5fbd623" providerId="LiveId" clId="{6B4BBDC1-A146-4E42-886E-9AFE66E58C66}" dt="2025-01-22T15:48:06.292" v="667" actId="113"/>
          <ac:graphicFrameMkLst>
            <pc:docMk/>
            <pc:sldMk cId="2797559588" sldId="333"/>
            <ac:graphicFrameMk id="2" creationId="{D9FE1847-3DC9-9A53-FC1E-FAED034F5A08}"/>
          </ac:graphicFrameMkLst>
        </pc:graphicFrameChg>
        <pc:cxnChg chg="add">
          <ac:chgData name="Amy Besunder" userId="34732536e5fbd623" providerId="LiveId" clId="{6B4BBDC1-A146-4E42-886E-9AFE66E58C66}" dt="2025-01-22T15:46:27.109" v="651" actId="26606"/>
          <ac:cxnSpMkLst>
            <pc:docMk/>
            <pc:sldMk cId="2797559588" sldId="333"/>
            <ac:cxnSpMk id="12" creationId="{AE0C0B2A-3FD1-4235-A16E-0ED1E028A93E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FE52182-8ED2-2CD9-1769-D9951A9939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873A34-C368-6B6E-8816-ABC664A857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FBC06-9676-42B7-A8B4-279236EF9829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55158-3742-8894-B074-C872916FE8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6B5579-9D25-81D6-8171-2F8C3F5377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3735C-CF2D-4272-874B-84D65FE3C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5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63451-F71A-45EA-8B10-04A09C28CC19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B270D-091D-4ED2-8C85-0898DD7D9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118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141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67E63-66B1-F576-FE57-5ED3577B5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AA9C4D-AA6F-DD84-740B-E7153583CA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89FAA9-ECE6-BADE-B2A2-91DFA6EE06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250065-B7EC-9C05-90B5-9BDDC9156F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911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4C85A-53D2-E2F7-173E-2DCDE51FC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33B1FF-EB6E-6B37-FB34-09BA0D04F8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FDFF5-F4FF-C57B-9728-D82E4E3DF2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8A22E-5F82-F8E8-9C11-DD1A863AAA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17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276B9-5BC2-4EF5-6EDE-5039DB056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A63EB9-D911-3A9E-D393-FED1BC42AA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864584-9E4D-A1FC-4C5A-98C50595F7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B980F0-2383-2535-B49B-7703962DD6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119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56071-FC01-A563-44C2-583EBDDC8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3767C2-3C57-6BBA-E444-CFF6C37D60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859597-0CD2-FA8E-5124-A63D06A85D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492B3-A448-BFC9-F942-F060F042D5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965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FEE83-40B8-19F1-B8AF-6D94267FE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8A0B19-6BF5-EDDC-060F-1C50509E6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F98479-B979-112A-ED2E-A0CFBAD444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30B2D-61AC-0FCF-16C8-1BA9AA6AC0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119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F1EC5-08F1-E590-FBE5-9FE2B8B05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7C5D51-885B-2D49-538E-87457E480F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0B3563-C917-ECEB-9685-A4D9ADFC9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7B1146-5ACC-35A0-ECEA-74E4E11A5D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574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65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75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927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CEC29-222D-DF4B-1A28-DB874151F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10845F-5AA1-F305-F956-4E2BF9D54E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F5DF02-F19F-9BD8-2A48-E9F0FEFF7D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FEDA7-F3F2-A476-216C-71F8BAF414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527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BDA1E-F7E5-1061-BF40-809F3E0C0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516DF6-7B83-5770-D1F5-DAC4C019CA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12F0B2-E96F-7F57-99F5-325CDD7A26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42878-B4EA-E7F1-8C6E-09AAA8A47F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466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E16BA-2DF0-7B21-4234-0EBBF3CF1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F2BEC7-4B94-98E7-D427-EA2980A64F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D13FB3-FC9A-A8F3-9600-6FCECBFE66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3F4DE-348B-D38D-0983-DE14B3F0F7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26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73FDD-3342-BEEC-08D2-A587E98CA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9D4171-8CBB-D0AE-ECDD-28C638BF01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465C96-A80F-809F-17C9-219DC4DAE4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5D852-A36F-470D-B7E6-2CECEF8C12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273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442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85251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83816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18446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9E50B4-1616-9029-9FC0-901DDF9BF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49680" y="0"/>
            <a:ext cx="77423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07" y="430521"/>
            <a:ext cx="3389065" cy="1847528"/>
          </a:xfrm>
        </p:spPr>
        <p:txBody>
          <a:bodyPr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54839" y="2511829"/>
            <a:ext cx="5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4FFBCF-911F-5818-60FE-B018CA67735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30307" y="2745610"/>
            <a:ext cx="3389065" cy="3499611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5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marL="0" indent="0" algn="ctr">
              <a:buNone/>
            </a:pPr>
            <a:r>
              <a:rPr lang="en-US" dirty="0"/>
              <a:t>Click to add text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F1A84F6-2D30-446A-9D91-44FBCB82567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79988" y="430521"/>
            <a:ext cx="6681704" cy="601926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52376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7C0FA93-7C0D-4CC0-BB42-DF569688E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643" y="995760"/>
            <a:ext cx="5170860" cy="4869882"/>
          </a:xfrm>
        </p:spPr>
        <p:txBody>
          <a:bodyPr anchor="ctr">
            <a:no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9D32952-2D0C-4A3E-9354-E014C71789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54800" y="430213"/>
            <a:ext cx="4995863" cy="599757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to add picture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D3DA45-FD99-405B-8BF9-260DD97C0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39998" y="5634038"/>
            <a:ext cx="2216150" cy="1177924"/>
            <a:chOff x="4987925" y="2840038"/>
            <a:chExt cx="2216150" cy="11779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C2A03C-F372-4C6D-929D-FD97AD439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8FEDBB3-0BD6-41BC-BB57-9FEC2E96C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D12B81D-3F14-4DA1-BECA-669824832A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4" name="Freeform 68">
                  <a:extLst>
                    <a:ext uri="{FF2B5EF4-FFF2-40B4-BE49-F238E27FC236}">
                      <a16:creationId xmlns:a16="http://schemas.microsoft.com/office/drawing/2014/main" id="{EA11E57D-88DD-4899-907A-2A5772002F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" name="Freeform 69">
                  <a:extLst>
                    <a:ext uri="{FF2B5EF4-FFF2-40B4-BE49-F238E27FC236}">
                      <a16:creationId xmlns:a16="http://schemas.microsoft.com/office/drawing/2014/main" id="{7A5AEE18-30A4-4777-975F-02D107A171B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" name="Line 70">
                  <a:extLst>
                    <a:ext uri="{FF2B5EF4-FFF2-40B4-BE49-F238E27FC236}">
                      <a16:creationId xmlns:a16="http://schemas.microsoft.com/office/drawing/2014/main" id="{39EA21FB-AE36-478E-9770-CB842814390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C45D5C4-2D3A-4F84-BED1-D9B75234B0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1" name="Freeform 68">
                  <a:extLst>
                    <a:ext uri="{FF2B5EF4-FFF2-40B4-BE49-F238E27FC236}">
                      <a16:creationId xmlns:a16="http://schemas.microsoft.com/office/drawing/2014/main" id="{259762E8-7432-4501-9FE5-92B04D37C76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" name="Freeform 69">
                  <a:extLst>
                    <a:ext uri="{FF2B5EF4-FFF2-40B4-BE49-F238E27FC236}">
                      <a16:creationId xmlns:a16="http://schemas.microsoft.com/office/drawing/2014/main" id="{FF91FD3E-0148-4B50-8906-7D9CD382A3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" name="Line 70">
                  <a:extLst>
                    <a:ext uri="{FF2B5EF4-FFF2-40B4-BE49-F238E27FC236}">
                      <a16:creationId xmlns:a16="http://schemas.microsoft.com/office/drawing/2014/main" id="{506FA1AD-488A-4FD4-A79F-4343698EA73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79776F-EEB5-464D-19DD-92EC7B3B3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939998" y="49440"/>
            <a:ext cx="2216150" cy="1177924"/>
            <a:chOff x="4987925" y="2840038"/>
            <a:chExt cx="2216150" cy="11779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09A16CC-7006-C92A-F15C-618A3235A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35D8D8D-001E-352F-FE03-CC3EE1D7CF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1CE1C6F-D1A5-FD45-5120-8F87F05DCF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9" name="Freeform 68">
                  <a:extLst>
                    <a:ext uri="{FF2B5EF4-FFF2-40B4-BE49-F238E27FC236}">
                      <a16:creationId xmlns:a16="http://schemas.microsoft.com/office/drawing/2014/main" id="{FE946A41-95B9-A9F4-17ED-A0113124469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69">
                  <a:extLst>
                    <a:ext uri="{FF2B5EF4-FFF2-40B4-BE49-F238E27FC236}">
                      <a16:creationId xmlns:a16="http://schemas.microsoft.com/office/drawing/2014/main" id="{FDFB515A-8805-F10C-2933-35BDDF1DD3E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Line 70">
                  <a:extLst>
                    <a:ext uri="{FF2B5EF4-FFF2-40B4-BE49-F238E27FC236}">
                      <a16:creationId xmlns:a16="http://schemas.microsoft.com/office/drawing/2014/main" id="{F63B17C2-189B-28FA-8876-976CC481C7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13E90FB-54AC-A2FC-9D01-C95ACC91FC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5" name="Freeform 68">
                  <a:extLst>
                    <a:ext uri="{FF2B5EF4-FFF2-40B4-BE49-F238E27FC236}">
                      <a16:creationId xmlns:a16="http://schemas.microsoft.com/office/drawing/2014/main" id="{58A6A556-AB2C-1636-63D4-9E2806E3671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69">
                  <a:extLst>
                    <a:ext uri="{FF2B5EF4-FFF2-40B4-BE49-F238E27FC236}">
                      <a16:creationId xmlns:a16="http://schemas.microsoft.com/office/drawing/2014/main" id="{A43047F1-413F-99DB-01CC-293FC1813A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Line 70">
                  <a:extLst>
                    <a:ext uri="{FF2B5EF4-FFF2-40B4-BE49-F238E27FC236}">
                      <a16:creationId xmlns:a16="http://schemas.microsoft.com/office/drawing/2014/main" id="{47C2B72F-C97F-770D-5F99-50DD97EB279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72699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7C0FA93-7C0D-4CC0-BB42-DF569688E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643" y="995761"/>
            <a:ext cx="5160757" cy="2972990"/>
          </a:xfrm>
        </p:spPr>
        <p:txBody>
          <a:bodyPr>
            <a:no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0" name="Subtitle 7">
            <a:extLst>
              <a:ext uri="{FF2B5EF4-FFF2-40B4-BE49-F238E27FC236}">
                <a16:creationId xmlns:a16="http://schemas.microsoft.com/office/drawing/2014/main" id="{C2777538-58E6-494C-A27B-B70346B0F3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2643" y="4081727"/>
            <a:ext cx="5160757" cy="178051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lang="en-US" sz="1800" kern="1200" cap="all" spc="3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>
                <a:cs typeface="Calibri"/>
              </a:rPr>
              <a:t>Click to add subtitle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1D5DFE-8F3F-B784-41B0-31F1C534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39998" y="5634038"/>
            <a:ext cx="2216150" cy="1177924"/>
            <a:chOff x="4987925" y="2840038"/>
            <a:chExt cx="2216150" cy="11779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78FF8C9-13C5-56E2-15F0-726312FF5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4867E99-B662-B6E9-E6E5-C3407AF41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7278895-DA26-C127-87C0-697FD9488C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7" name="Freeform 68">
                  <a:extLst>
                    <a:ext uri="{FF2B5EF4-FFF2-40B4-BE49-F238E27FC236}">
                      <a16:creationId xmlns:a16="http://schemas.microsoft.com/office/drawing/2014/main" id="{830A98F7-AE8F-57AF-4A98-D9FDD5E348E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9">
                  <a:extLst>
                    <a:ext uri="{FF2B5EF4-FFF2-40B4-BE49-F238E27FC236}">
                      <a16:creationId xmlns:a16="http://schemas.microsoft.com/office/drawing/2014/main" id="{04E85AAB-DBFC-9EFB-0839-BD3BF907CB4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Line 70">
                  <a:extLst>
                    <a:ext uri="{FF2B5EF4-FFF2-40B4-BE49-F238E27FC236}">
                      <a16:creationId xmlns:a16="http://schemas.microsoft.com/office/drawing/2014/main" id="{FB82D752-7675-919F-1F4E-A662D638CA2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315DAC7-8F1F-7516-6093-EF240456E2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2" name="Freeform 68">
                  <a:extLst>
                    <a:ext uri="{FF2B5EF4-FFF2-40B4-BE49-F238E27FC236}">
                      <a16:creationId xmlns:a16="http://schemas.microsoft.com/office/drawing/2014/main" id="{8784DA3A-66FB-8A56-0830-9C7BAE1BDF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" name="Freeform 69">
                  <a:extLst>
                    <a:ext uri="{FF2B5EF4-FFF2-40B4-BE49-F238E27FC236}">
                      <a16:creationId xmlns:a16="http://schemas.microsoft.com/office/drawing/2014/main" id="{17465245-FA5B-23A6-733F-92E4C7D22BD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" name="Line 70">
                  <a:extLst>
                    <a:ext uri="{FF2B5EF4-FFF2-40B4-BE49-F238E27FC236}">
                      <a16:creationId xmlns:a16="http://schemas.microsoft.com/office/drawing/2014/main" id="{E5934380-F9D4-5C01-360B-793C27BC6B1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D2A0D6-CCC5-0E52-3DEA-FC7EDC9C4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939998" y="49440"/>
            <a:ext cx="2216150" cy="1177924"/>
            <a:chOff x="4987925" y="2840038"/>
            <a:chExt cx="2216150" cy="11779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952F4BA-7236-1B1C-5216-B9BE515C7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555DC04-CCBE-6784-2184-F53E6BB5E1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0B9A340D-1663-7DA9-73AE-9B675EF502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38" name="Freeform 68">
                  <a:extLst>
                    <a:ext uri="{FF2B5EF4-FFF2-40B4-BE49-F238E27FC236}">
                      <a16:creationId xmlns:a16="http://schemas.microsoft.com/office/drawing/2014/main" id="{79252168-D1D9-C3CD-EFC8-41C970A058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69">
                  <a:extLst>
                    <a:ext uri="{FF2B5EF4-FFF2-40B4-BE49-F238E27FC236}">
                      <a16:creationId xmlns:a16="http://schemas.microsoft.com/office/drawing/2014/main" id="{BD3D9A06-E42E-5D13-8785-3C0D11DE16C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" name="Line 70">
                  <a:extLst>
                    <a:ext uri="{FF2B5EF4-FFF2-40B4-BE49-F238E27FC236}">
                      <a16:creationId xmlns:a16="http://schemas.microsoft.com/office/drawing/2014/main" id="{21834AF8-71F0-5841-4EC6-634FD9FE38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D1C1DDF-35C6-613D-DA7C-81FC3E0E96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35" name="Freeform 68">
                  <a:extLst>
                    <a:ext uri="{FF2B5EF4-FFF2-40B4-BE49-F238E27FC236}">
                      <a16:creationId xmlns:a16="http://schemas.microsoft.com/office/drawing/2014/main" id="{F63E067E-30E2-CF93-0F3E-7766C716D43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69">
                  <a:extLst>
                    <a:ext uri="{FF2B5EF4-FFF2-40B4-BE49-F238E27FC236}">
                      <a16:creationId xmlns:a16="http://schemas.microsoft.com/office/drawing/2014/main" id="{E1121437-B5EB-87F8-77CC-3B28244521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Line 70">
                  <a:extLst>
                    <a:ext uri="{FF2B5EF4-FFF2-40B4-BE49-F238E27FC236}">
                      <a16:creationId xmlns:a16="http://schemas.microsoft.com/office/drawing/2014/main" id="{0FC3E6C1-F30C-BEBC-7EBD-1D93DCD05B8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9D32952-2D0C-4A3E-9354-E014C71789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54800" y="430213"/>
            <a:ext cx="4995863" cy="599757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24389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8408" y="1187450"/>
            <a:ext cx="6255903" cy="2996901"/>
          </a:xfrm>
        </p:spPr>
        <p:txBody>
          <a:bodyPr>
            <a:no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C6B76DB-2767-87C4-10EE-4BBBF284112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86000" y="4557712"/>
            <a:ext cx="7659688" cy="1639275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en-US" sz="1800" kern="1200" cap="all" spc="30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ctr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F4A9DA-0E0F-BB15-37FE-7C47230AF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153659" y="716800"/>
            <a:ext cx="3838575" cy="5583025"/>
            <a:chOff x="199766" y="716800"/>
            <a:chExt cx="3838575" cy="558302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6D7EE9A-A325-1078-BB60-9FC75CAEB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38" name="Freeform 64">
                <a:extLst>
                  <a:ext uri="{FF2B5EF4-FFF2-40B4-BE49-F238E27FC236}">
                    <a16:creationId xmlns:a16="http://schemas.microsoft.com/office/drawing/2014/main" id="{E3B36E34-9750-EC15-036F-4B675C295A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81">
                <a:extLst>
                  <a:ext uri="{FF2B5EF4-FFF2-40B4-BE49-F238E27FC236}">
                    <a16:creationId xmlns:a16="http://schemas.microsoft.com/office/drawing/2014/main" id="{06586384-27A4-246C-E62A-33558F884F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" name="Freeform 61">
                <a:extLst>
                  <a:ext uri="{FF2B5EF4-FFF2-40B4-BE49-F238E27FC236}">
                    <a16:creationId xmlns:a16="http://schemas.microsoft.com/office/drawing/2014/main" id="{5AA0A056-987B-0766-D8E8-C8D89A7EC7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" name="Freeform 78">
                <a:extLst>
                  <a:ext uri="{FF2B5EF4-FFF2-40B4-BE49-F238E27FC236}">
                    <a16:creationId xmlns:a16="http://schemas.microsoft.com/office/drawing/2014/main" id="{B8359D64-1AAE-C3D6-1AEB-701A902686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Freeform 84">
                <a:extLst>
                  <a:ext uri="{FF2B5EF4-FFF2-40B4-BE49-F238E27FC236}">
                    <a16:creationId xmlns:a16="http://schemas.microsoft.com/office/drawing/2014/main" id="{40C577F2-9B8C-9987-0FDA-0B46E995AE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" name="Freeform 87">
                <a:extLst>
                  <a:ext uri="{FF2B5EF4-FFF2-40B4-BE49-F238E27FC236}">
                    <a16:creationId xmlns:a16="http://schemas.microsoft.com/office/drawing/2014/main" id="{E4A8A441-14F2-1181-7C03-9AF4D75DE0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" name="Freeform 60">
                <a:extLst>
                  <a:ext uri="{FF2B5EF4-FFF2-40B4-BE49-F238E27FC236}">
                    <a16:creationId xmlns:a16="http://schemas.microsoft.com/office/drawing/2014/main" id="{3A0F5B06-DAD1-414A-4045-AC17788009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" name="Freeform 59">
                <a:extLst>
                  <a:ext uri="{FF2B5EF4-FFF2-40B4-BE49-F238E27FC236}">
                    <a16:creationId xmlns:a16="http://schemas.microsoft.com/office/drawing/2014/main" id="{6EAB1EB7-4688-82CC-051F-DB66DE38B8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" name="Freeform 62">
                <a:extLst>
                  <a:ext uri="{FF2B5EF4-FFF2-40B4-BE49-F238E27FC236}">
                    <a16:creationId xmlns:a16="http://schemas.microsoft.com/office/drawing/2014/main" id="{A9AB2401-8BD6-D082-7D34-198A6545D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" name="Freeform 65">
                <a:extLst>
                  <a:ext uri="{FF2B5EF4-FFF2-40B4-BE49-F238E27FC236}">
                    <a16:creationId xmlns:a16="http://schemas.microsoft.com/office/drawing/2014/main" id="{3A90FDBC-4B7A-EDE5-0D04-338D0D4465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" name="Freeform 79">
                <a:extLst>
                  <a:ext uri="{FF2B5EF4-FFF2-40B4-BE49-F238E27FC236}">
                    <a16:creationId xmlns:a16="http://schemas.microsoft.com/office/drawing/2014/main" id="{A8D3C6B9-6FD6-25DA-E318-38517D1729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" name="Freeform 82">
                <a:extLst>
                  <a:ext uri="{FF2B5EF4-FFF2-40B4-BE49-F238E27FC236}">
                    <a16:creationId xmlns:a16="http://schemas.microsoft.com/office/drawing/2014/main" id="{7B45605F-50DD-B936-79D0-4D5D3DCCF6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" name="Freeform 85">
                <a:extLst>
                  <a:ext uri="{FF2B5EF4-FFF2-40B4-BE49-F238E27FC236}">
                    <a16:creationId xmlns:a16="http://schemas.microsoft.com/office/drawing/2014/main" id="{AA2CCC3A-D444-734A-6925-5778565003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" name="Freeform 88">
                <a:extLst>
                  <a:ext uri="{FF2B5EF4-FFF2-40B4-BE49-F238E27FC236}">
                    <a16:creationId xmlns:a16="http://schemas.microsoft.com/office/drawing/2014/main" id="{A2BD9A0D-1346-B3F5-7383-79EB805ABD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16EB22E5-C3DE-A015-B732-9C99977BB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53" name="Line 63">
                  <a:extLst>
                    <a:ext uri="{FF2B5EF4-FFF2-40B4-BE49-F238E27FC236}">
                      <a16:creationId xmlns:a16="http://schemas.microsoft.com/office/drawing/2014/main" id="{93CF15FE-A466-3FBE-1E87-307BF004FC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" name="Line 66">
                  <a:extLst>
                    <a:ext uri="{FF2B5EF4-FFF2-40B4-BE49-F238E27FC236}">
                      <a16:creationId xmlns:a16="http://schemas.microsoft.com/office/drawing/2014/main" id="{3C84471E-53D8-C7CA-359C-EA3D084335B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Line 67">
                  <a:extLst>
                    <a:ext uri="{FF2B5EF4-FFF2-40B4-BE49-F238E27FC236}">
                      <a16:creationId xmlns:a16="http://schemas.microsoft.com/office/drawing/2014/main" id="{BC3DC9EB-7ADF-8A40-A0B1-806A49FDD16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" name="Line 80">
                  <a:extLst>
                    <a:ext uri="{FF2B5EF4-FFF2-40B4-BE49-F238E27FC236}">
                      <a16:creationId xmlns:a16="http://schemas.microsoft.com/office/drawing/2014/main" id="{A9814A17-E78A-F4E9-E11C-91D474D977B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7" name="Line 83">
                  <a:extLst>
                    <a:ext uri="{FF2B5EF4-FFF2-40B4-BE49-F238E27FC236}">
                      <a16:creationId xmlns:a16="http://schemas.microsoft.com/office/drawing/2014/main" id="{317CBEE3-C973-721D-F6E1-B01AB38460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8" name="Line 86">
                  <a:extLst>
                    <a:ext uri="{FF2B5EF4-FFF2-40B4-BE49-F238E27FC236}">
                      <a16:creationId xmlns:a16="http://schemas.microsoft.com/office/drawing/2014/main" id="{B94FEC87-B417-D6A3-C64B-28FBFF77E6B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9" name="Line 89">
                  <a:extLst>
                    <a:ext uri="{FF2B5EF4-FFF2-40B4-BE49-F238E27FC236}">
                      <a16:creationId xmlns:a16="http://schemas.microsoft.com/office/drawing/2014/main" id="{E06EF271-57E5-EEF4-D040-2024C9C5E22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B6F3B2D-71C3-22D2-3FE7-AEB56473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7575CCE-8AB7-7F62-6647-54A79E708F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B17ABC5D-B6B9-F1AF-A5E6-4E86BF39735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9D90BB42-FD51-C2C9-345D-87DED4AC79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Rectangle 30">
                  <a:extLst>
                    <a:ext uri="{FF2B5EF4-FFF2-40B4-BE49-F238E27FC236}">
                      <a16:creationId xmlns:a16="http://schemas.microsoft.com/office/drawing/2014/main" id="{385D3C2A-6509-6882-27B6-96C8742214B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Rectangle 30">
                  <a:extLst>
                    <a:ext uri="{FF2B5EF4-FFF2-40B4-BE49-F238E27FC236}">
                      <a16:creationId xmlns:a16="http://schemas.microsoft.com/office/drawing/2014/main" id="{4BF0830E-092E-8582-FD37-25EBB95D93E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C380A303-EA12-90C6-733E-C85628E6E9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641257D7-35B4-17E4-164F-621D979A03D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6F3910AB-8CA8-F456-4738-9F48854BD06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586CB42-F5B6-83EC-94BC-143860A11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35060AB-ED2F-208F-81B5-BEB45F802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27" name="Freeform 68">
                  <a:extLst>
                    <a:ext uri="{FF2B5EF4-FFF2-40B4-BE49-F238E27FC236}">
                      <a16:creationId xmlns:a16="http://schemas.microsoft.com/office/drawing/2014/main" id="{6E687AEB-A199-BAD0-2E9A-3ACBFE28411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9">
                  <a:extLst>
                    <a:ext uri="{FF2B5EF4-FFF2-40B4-BE49-F238E27FC236}">
                      <a16:creationId xmlns:a16="http://schemas.microsoft.com/office/drawing/2014/main" id="{DAFE85D5-581E-A320-6774-95E0233C56C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Line 70">
                  <a:extLst>
                    <a:ext uri="{FF2B5EF4-FFF2-40B4-BE49-F238E27FC236}">
                      <a16:creationId xmlns:a16="http://schemas.microsoft.com/office/drawing/2014/main" id="{7270347A-DB8B-CFEA-D5B1-DBC3659BBEA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1965131-3F3E-E213-B710-81D71722A9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22" name="Freeform 68">
                  <a:extLst>
                    <a:ext uri="{FF2B5EF4-FFF2-40B4-BE49-F238E27FC236}">
                      <a16:creationId xmlns:a16="http://schemas.microsoft.com/office/drawing/2014/main" id="{A3D07104-0A30-F679-34AF-C21FD6FACE8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" name="Freeform 69">
                  <a:extLst>
                    <a:ext uri="{FF2B5EF4-FFF2-40B4-BE49-F238E27FC236}">
                      <a16:creationId xmlns:a16="http://schemas.microsoft.com/office/drawing/2014/main" id="{B13E5798-2DCB-9131-C54F-6F0D08D86F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" name="Line 70">
                  <a:extLst>
                    <a:ext uri="{FF2B5EF4-FFF2-40B4-BE49-F238E27FC236}">
                      <a16:creationId xmlns:a16="http://schemas.microsoft.com/office/drawing/2014/main" id="{2F125324-9871-5BDF-13D3-6E4113AFD0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E0CCD1F-2B54-D361-E053-5FF87DD59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2855" y="716800"/>
            <a:ext cx="3838575" cy="5583025"/>
            <a:chOff x="199766" y="716800"/>
            <a:chExt cx="3838575" cy="5583025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3F3EEBC-EBC4-0038-38A9-A494FED7A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80" name="Freeform 64">
                <a:extLst>
                  <a:ext uri="{FF2B5EF4-FFF2-40B4-BE49-F238E27FC236}">
                    <a16:creationId xmlns:a16="http://schemas.microsoft.com/office/drawing/2014/main" id="{581DA3CF-C0A0-8E1A-B2CA-B465ACA6C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" name="Freeform 81">
                <a:extLst>
                  <a:ext uri="{FF2B5EF4-FFF2-40B4-BE49-F238E27FC236}">
                    <a16:creationId xmlns:a16="http://schemas.microsoft.com/office/drawing/2014/main" id="{DB32943F-D66E-F068-1ECE-FF375616F2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2" name="Freeform 61">
                <a:extLst>
                  <a:ext uri="{FF2B5EF4-FFF2-40B4-BE49-F238E27FC236}">
                    <a16:creationId xmlns:a16="http://schemas.microsoft.com/office/drawing/2014/main" id="{3B13BE8F-A9CD-C462-43E9-D182FCF05E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" name="Freeform 78">
                <a:extLst>
                  <a:ext uri="{FF2B5EF4-FFF2-40B4-BE49-F238E27FC236}">
                    <a16:creationId xmlns:a16="http://schemas.microsoft.com/office/drawing/2014/main" id="{F75852E9-400B-CA0A-4A1A-0B754AE008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" name="Freeform 84">
                <a:extLst>
                  <a:ext uri="{FF2B5EF4-FFF2-40B4-BE49-F238E27FC236}">
                    <a16:creationId xmlns:a16="http://schemas.microsoft.com/office/drawing/2014/main" id="{1D8ECB49-B6E6-DA8C-61EE-CB6BB20FF4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" name="Freeform 87">
                <a:extLst>
                  <a:ext uri="{FF2B5EF4-FFF2-40B4-BE49-F238E27FC236}">
                    <a16:creationId xmlns:a16="http://schemas.microsoft.com/office/drawing/2014/main" id="{53A3DB70-240A-ADEB-E7B2-84B3837F44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" name="Freeform 60">
                <a:extLst>
                  <a:ext uri="{FF2B5EF4-FFF2-40B4-BE49-F238E27FC236}">
                    <a16:creationId xmlns:a16="http://schemas.microsoft.com/office/drawing/2014/main" id="{9B713D37-E240-145B-9C3E-F8D262CF7B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59">
                <a:extLst>
                  <a:ext uri="{FF2B5EF4-FFF2-40B4-BE49-F238E27FC236}">
                    <a16:creationId xmlns:a16="http://schemas.microsoft.com/office/drawing/2014/main" id="{17B81BF5-2C3A-46BE-E721-022FD3C1F4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Freeform 62">
                <a:extLst>
                  <a:ext uri="{FF2B5EF4-FFF2-40B4-BE49-F238E27FC236}">
                    <a16:creationId xmlns:a16="http://schemas.microsoft.com/office/drawing/2014/main" id="{2885C111-E5DD-8443-FE17-0569B46EC8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" name="Freeform 65">
                <a:extLst>
                  <a:ext uri="{FF2B5EF4-FFF2-40B4-BE49-F238E27FC236}">
                    <a16:creationId xmlns:a16="http://schemas.microsoft.com/office/drawing/2014/main" id="{029DD684-1B88-2889-DA3A-5870D67614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" name="Freeform 79">
                <a:extLst>
                  <a:ext uri="{FF2B5EF4-FFF2-40B4-BE49-F238E27FC236}">
                    <a16:creationId xmlns:a16="http://schemas.microsoft.com/office/drawing/2014/main" id="{3C566D20-0174-75CC-D855-AB274699D8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" name="Freeform 82">
                <a:extLst>
                  <a:ext uri="{FF2B5EF4-FFF2-40B4-BE49-F238E27FC236}">
                    <a16:creationId xmlns:a16="http://schemas.microsoft.com/office/drawing/2014/main" id="{36A8E32A-151B-A3D3-49DE-6008D6C45F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" name="Freeform 85">
                <a:extLst>
                  <a:ext uri="{FF2B5EF4-FFF2-40B4-BE49-F238E27FC236}">
                    <a16:creationId xmlns:a16="http://schemas.microsoft.com/office/drawing/2014/main" id="{76E7A491-283C-6A17-EB8C-B02383E9A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" name="Freeform 88">
                <a:extLst>
                  <a:ext uri="{FF2B5EF4-FFF2-40B4-BE49-F238E27FC236}">
                    <a16:creationId xmlns:a16="http://schemas.microsoft.com/office/drawing/2014/main" id="{E91E0A05-94DE-D7F7-3A60-DEA330713B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F3DE174-682A-6361-8639-CDA2D81AA0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95" name="Line 63">
                  <a:extLst>
                    <a:ext uri="{FF2B5EF4-FFF2-40B4-BE49-F238E27FC236}">
                      <a16:creationId xmlns:a16="http://schemas.microsoft.com/office/drawing/2014/main" id="{2234DE9F-CB30-6186-5B72-493836DF14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6" name="Line 66">
                  <a:extLst>
                    <a:ext uri="{FF2B5EF4-FFF2-40B4-BE49-F238E27FC236}">
                      <a16:creationId xmlns:a16="http://schemas.microsoft.com/office/drawing/2014/main" id="{DAF283E5-22FA-93DD-FB58-AA9A0424C93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7" name="Line 67">
                  <a:extLst>
                    <a:ext uri="{FF2B5EF4-FFF2-40B4-BE49-F238E27FC236}">
                      <a16:creationId xmlns:a16="http://schemas.microsoft.com/office/drawing/2014/main" id="{CE496269-4163-B3BB-A9E1-56F00C65A09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8" name="Line 80">
                  <a:extLst>
                    <a:ext uri="{FF2B5EF4-FFF2-40B4-BE49-F238E27FC236}">
                      <a16:creationId xmlns:a16="http://schemas.microsoft.com/office/drawing/2014/main" id="{90179A3F-210B-6566-A4A2-F50DAB4E89D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9" name="Line 83">
                  <a:extLst>
                    <a:ext uri="{FF2B5EF4-FFF2-40B4-BE49-F238E27FC236}">
                      <a16:creationId xmlns:a16="http://schemas.microsoft.com/office/drawing/2014/main" id="{772AEF66-4E36-6C46-BEE9-2E18CDC2AE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0" name="Line 86">
                  <a:extLst>
                    <a:ext uri="{FF2B5EF4-FFF2-40B4-BE49-F238E27FC236}">
                      <a16:creationId xmlns:a16="http://schemas.microsoft.com/office/drawing/2014/main" id="{258703F6-E13A-5C69-B4D3-DE791D24F1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1" name="Line 89">
                  <a:extLst>
                    <a:ext uri="{FF2B5EF4-FFF2-40B4-BE49-F238E27FC236}">
                      <a16:creationId xmlns:a16="http://schemas.microsoft.com/office/drawing/2014/main" id="{EEC221A3-F3A0-F165-B37C-BF65A34237A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1BE042E-E49B-4A5F-357E-8DB2C56DD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C166BC29-F4E6-A651-BD21-70A8B85B4D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6002A7A7-B4BB-9C4C-3948-E72F7F44D1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CF73A36C-4216-A151-D845-77BCCDC9E71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Rectangle 30">
                  <a:extLst>
                    <a:ext uri="{FF2B5EF4-FFF2-40B4-BE49-F238E27FC236}">
                      <a16:creationId xmlns:a16="http://schemas.microsoft.com/office/drawing/2014/main" id="{5BBF4110-E046-056F-4D58-8896610108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30">
                  <a:extLst>
                    <a:ext uri="{FF2B5EF4-FFF2-40B4-BE49-F238E27FC236}">
                      <a16:creationId xmlns:a16="http://schemas.microsoft.com/office/drawing/2014/main" id="{809EE42A-5648-154F-432A-D9F3570862D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A783DC31-F0EF-CF42-ED90-75B1ABD16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798C938D-4846-6187-1846-8DF73B4DD1D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E52F3A13-6583-B19D-8326-EDCA4E9994D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AC02D64-2157-DCA3-9D5E-57703AAB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7EDD009B-AFCE-7C90-EDC0-4823F23EA1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8DCD1D20-6F7B-2005-233C-448F7276964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C701A3C9-3B53-4238-2638-1B8BA0EC5F5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Line 70">
                  <a:extLst>
                    <a:ext uri="{FF2B5EF4-FFF2-40B4-BE49-F238E27FC236}">
                      <a16:creationId xmlns:a16="http://schemas.microsoft.com/office/drawing/2014/main" id="{36AC7693-785F-3C83-9A64-E6039FA0E0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CF359D63-C81D-206A-44F3-F1273C0708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66" name="Freeform 68">
                  <a:extLst>
                    <a:ext uri="{FF2B5EF4-FFF2-40B4-BE49-F238E27FC236}">
                      <a16:creationId xmlns:a16="http://schemas.microsoft.com/office/drawing/2014/main" id="{220AC73E-818C-B36C-CBD0-B0B58029810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69">
                  <a:extLst>
                    <a:ext uri="{FF2B5EF4-FFF2-40B4-BE49-F238E27FC236}">
                      <a16:creationId xmlns:a16="http://schemas.microsoft.com/office/drawing/2014/main" id="{E5255418-4DCC-DA3A-8A94-1E4253DD4C9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Line 70">
                  <a:extLst>
                    <a:ext uri="{FF2B5EF4-FFF2-40B4-BE49-F238E27FC236}">
                      <a16:creationId xmlns:a16="http://schemas.microsoft.com/office/drawing/2014/main" id="{81D8F951-4C97-BFA4-4434-DCEC72D59E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784D93E-84DF-A671-0102-F4445B9D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43775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303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4522" y="298564"/>
            <a:ext cx="4650901" cy="6260873"/>
          </a:xfrm>
        </p:spPr>
        <p:txBody>
          <a:bodyPr anchor="ctr">
            <a:noAutofit/>
          </a:bodyPr>
          <a:lstStyle>
            <a:lvl1pPr algn="ctr"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4A4473-D4D4-4E24-B542-C5D63C28D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53976" y="457964"/>
            <a:ext cx="6009066" cy="5914582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4CA4A32-A016-460F-8B99-22A5D265B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84DB1BC2-B158-4DA5-9164-843E6B566C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751FDE2E-D749-401E-B3BA-66B2F52318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49546377-E2EE-4854-AA84-5575789BAF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FCC465-42B8-456F-951F-8C51A42F9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D7F8A9A-8A53-4FD3-855C-C49B035CE8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AC347F99-AC7C-4DB2-8AAF-9E2A7AE629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89B06C37-E219-479D-B324-0DC7D056517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29A1D878-CEA2-41DC-8638-A852316726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99394209-57ED-4126-A8DC-0862D1FA11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A48B0004-4618-4D71-88D1-A2FEE4F0AD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4D1C172B-2446-428A-A518-FE1B5FCE0D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E359C795-FCC1-401F-B0B6-F722AE632A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8260D102-71BB-497E-A5CF-743FB59874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811E3D98-A5FB-4BDE-A07D-A03EB898C67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9E48CE7F-B4EF-4629-8706-6838C171EF0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C8EBC77A-0887-4128-A73B-2C0165C6F9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7AF3D400-AAAA-47BD-922E-AA3A2AFA30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B0A3E6A0-609D-427D-9D34-E7CF184B453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DDE08965-A3F4-426A-924B-102A6F6FE2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13FA8E6E-7F53-47E9-9BF8-1CD3130F42B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7A8A9991-EF8F-4128-9DB7-A2FA8CF2F6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41E966B6-186E-4D17-B570-969B6951AC0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918B08AD-5F3C-4FC5-8998-8524763C750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EDF72260-B0A1-47A1-9459-FDF4600ACA6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C6A7FA58-53F7-4C2F-96D5-E97BB3CC679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1B986617-481E-450F-8FAD-CA3086A3E0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4D24CAEB-B2FE-4796-8E6E-DB5148C380F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3D577B03-E6D9-4FFA-A799-E504CBF8D7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3509C13-FDEE-45B0-B954-D80D6F38F0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21FF647D-8D8A-43E8-A2E2-46D1117839F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7B8728B-0A45-4551-99F0-CF33B850DA5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CFAA15D-9EFC-4A70-AC98-CB3EF00C3A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AD80CCBD-3F02-48A0-A24E-5971D22951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AB5B7D34-5A4E-48DE-8893-0F022E4CC95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2341ADC6-0CC2-46C0-BA6F-9D99136698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A93316DB-546B-41BA-AD1B-94D5C46702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5105C82-44C4-41C2-96AE-ADE6DD1D71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7A634F2-054C-4614-9ECB-96BE809893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764AB7F-1912-4909-A04A-C8D125467E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6B93639B-DE1C-4A46-A4B5-B88FD6FC20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A6C5D17F-13E7-4861-A839-3C56ABD56C4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1C343C91-0F9E-4530-939D-2D9F15DF4A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2109E9F-E572-4202-B7A6-630155DD5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4FF54B2-44F5-42F7-8353-111D80A8D2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9A2BBF4-4F54-4179-B672-AD4C8D58A3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2F2D95CF-DAE2-4601-B9A6-233F4F2F30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3CD52B72-C30B-4570-A8AB-78CB884F8D0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696A9FBF-C89D-4CF9-A1DC-C0275A3B326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C50B0ACE-17B4-4F11-BA43-0159796B83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0346B01-7019-48B2-9BE7-3E90F590FD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5C186E4B-7559-4E95-9BDD-7DA75E0873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4FFE117A-211E-4BD5-AB76-05026DEC6B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5CC0C412-2859-4E97-924F-291318E6AD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AECE441C-0FBF-4F02-9781-35F2487E3C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951A4317-3E34-41B4-BCD9-E6E0627C18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CE2D40E4-274B-4D43-801B-7B3BAF03E45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2D939FC8-6395-4DCB-B28C-2342BFB72F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620FEEF2-AE91-48CA-8FE7-B50F83E1CF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27050D75-D26B-4BD3-A4A5-68DF13E9C1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37668160-F5BE-4756-B84F-C68992BC7A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E7F90261-4A5A-4C39-B4B3-FEBED04E34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71681E7C-A7E8-4F01-9001-3FD1105E1B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01B0597-C838-4481-A49D-E8D85B631C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23C2B0BF-A329-4A97-B3D5-545BC6813E2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DBCCCA80-4FEE-4C79-8AF3-66B97054C84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4B9AD13F-808D-4464-989B-F40B3E77B7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076473B5-E30F-4635-8789-51368A971BD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F568995-35CF-4C80-A63C-82B47F1BA1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99432608-19E2-4A3E-A68B-45C8E5DD47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127A2810-84DE-450A-986B-DE8AF8AE6F1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1A56ED6A-BBD4-4005-A99D-65BCF8047C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CFC0629C-AFCE-4D39-87D5-36EF1FE5CF8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81F3517A-93AD-4DF3-BEC7-E607A73E5E2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4CBBC251-E8DD-438C-8733-7D65F461A4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6A94A4D4-EFFA-4AE2-B533-75F01F0F006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1F4B0E1D-2F9C-444A-ADBA-BDE9F01D8D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F5ACA0E-A5DF-4015-8FD4-FA7A53E9D1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5A4DCFFD-FD3C-42EA-862E-5B792D9020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089A8F3-7530-4C17-848C-580015C3EDC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61D8EA0C-1521-4C6D-8C09-DD6D8F1F221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517033B6-6B8A-4BD6-9A52-BF9E9EFBD48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29122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44943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4504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52712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23027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004688-7200-27A0-AED2-FDEA0C50E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53976" y="457964"/>
            <a:ext cx="6009066" cy="5914582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962AE0E-CD08-E4A3-B4FB-58E3FB609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942343E8-72A7-5457-2C99-D033A36FF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1C19E638-91EB-75DC-9458-EA0229C044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6E02EB3D-A45E-B4B7-9E49-65E6921C6D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6ED0F2C-33C6-33F8-D25A-653073FA8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6C992DF-7C76-80E6-220E-5545B437E8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532E4B2-6FAE-2363-8842-E08A265B0F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D7AE19E9-E19F-29AF-639C-44EB5FB5E3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FC6B75DA-401A-8C4D-421A-4A0230030C8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83B7B7D8-FAE1-EF25-3177-C597CA2855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D8189C2B-39BF-F3AD-761F-3EC5A413936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9B3C11E0-E220-6347-106F-7361EEF4B7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79AAD932-DEE5-826A-1B8E-BF1B2B2BB3D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A9BA9C23-F16A-423E-DB70-2BBBE58B0C8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237FA726-DD02-A25D-C698-4FB16B377C4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A0991B4B-EDB7-1AEE-679D-75A7958333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198D13E0-51CA-CC43-BFAD-752CD4E5ED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979DDC47-298E-AFD7-CE86-9F24018FCB5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FDF6497C-C9D8-77C1-9EC1-AA3DC693FD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F94954A5-B504-9802-E8A3-D92A434B215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26CA4C70-E5AD-FFC4-4F64-9029A88E16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C2F66C97-233E-069E-842E-FC7DD613F3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AA0F3696-6B0D-543A-4D40-8B145249CBF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29D21825-8498-CADF-8EB5-D08C5C4348E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D1EBC7BA-66A7-56E5-19F7-65B9A2BE6EB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41A6EA28-930F-EBBA-43EE-6CB627294A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5297B34D-B81D-6350-4194-484D7EC282F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DD7C599E-910F-8D88-3AA0-B24C9A79E13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E663B789-16D2-7968-1AB9-E036E4D4285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EBE4D28C-9D5D-2CDF-4E98-5D046F140C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9D439ED-096C-BC38-ECCB-78B2B5178F8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E820AB2-DB7A-A79D-FAE4-35AC3D677C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88E5C4B-5B7B-FDA4-A576-7854A9D159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E3C02BC9-4E4F-3743-8563-808D6A0B437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D0EF96EA-252F-062A-E566-42ABC6B9036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58DCE928-965C-EA85-F5C1-24E19E45854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B5B70EF0-D01D-E5DD-0234-6B93EE439E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CA0351E2-397A-7FC9-6BE5-A3018AAB2BD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EE4DD70-FCD0-DFFE-52A6-0DE9BC2331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466F87F-6F35-E28C-1556-6383A82F7F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D4FD8A8E-2B46-F940-BD0E-086FCF7666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7532BE26-5B7C-EE9E-4191-8A54CDBBD66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BFC8ECE6-D59A-9EE4-CB81-D6162F00D8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080BC2-EE72-5D70-6666-DEBC4916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93AA0A3-2A8A-2332-F348-F88D6E1F3B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4355255-9D4E-147B-DA9E-4FFB14E7C1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0C229BCD-A083-BC81-2151-41E4947E04A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F138DCEE-5B8D-D5E5-54B6-6B0BA01F6ED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F00BD61F-0747-E748-6BFB-CB875F4942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07C45B1B-92EA-5E82-24D1-931DB8AF99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11B1265-0119-731D-E758-7C0BAFE4B5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35056C9E-95B1-E743-9A73-5A39803B74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873B7450-9F65-5384-2976-127FD87757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93FE1A96-9FB8-DD4B-5EB8-26A91007B6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07C997E7-D2EC-2533-34E1-ADA752DD0A5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CDFD69D0-D4F6-6990-4E0A-C6FEB0CE49B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825CB36E-9726-A54C-5717-F6A428FED5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F8184497-7251-D4E9-F39C-EE556E4B1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835D68A6-6C40-806B-C58A-25B22D6BC6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E36097E1-57E6-7188-7C0D-36C56EF55F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9C1BAB2A-BA9C-8C5A-13B8-CE9C056AE6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4F8DCA4A-A0D6-514F-47BB-541F133C696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0BEDD737-7AD9-32AF-DA50-AE940D883A1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361792E-BF11-44DD-3900-9EE92815F3E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EF08723B-66BF-73AE-106A-58DBBBABFA3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866A6C7D-739E-6ED2-8DC9-F62F9697723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3CAE0274-E38E-54A4-13C4-FFD1A9DDC6C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7561DEAF-B810-94D1-71BB-2116BFFFA7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23C31A5-9409-F839-90BA-3883DC5323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42742EC4-5A1C-631E-398C-F3C5A9C4A2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D2C0A335-0DBB-9CDA-7CB6-64689BB782A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C21B6FD8-0F3F-70F9-2457-87BB8AAB793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44ACA065-23B9-0399-85C9-8821480A7DD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360F78FE-550E-F182-27C9-8D0D0411F4D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82BEC42F-0A94-4DB3-9210-90D9BA7610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4639297D-A086-3111-DE35-3ADFC63EC52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0A57F373-E650-007D-EF3A-125835724B3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F7AA1C2-3BC9-2CC2-246C-891EEAAAAA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8095730D-9E3D-CB3A-4FF1-D9B51A162A3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FDC9A03-E7DE-3D3E-74F8-C2990A5082F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3B430687-A11D-CFC5-B7C6-AF9A479146F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F9EEDCBB-CCC4-61BB-3480-8D21A3D2F1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00389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5187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40213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80890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99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10" r:id="rId15"/>
    <p:sldLayoutId id="2147483672" r:id="rId16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37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680">
          <p15:clr>
            <a:srgbClr val="F26B43"/>
          </p15:clr>
        </p15:guide>
        <p15:guide id="4" pos="7000">
          <p15:clr>
            <a:srgbClr val="F26B43"/>
          </p15:clr>
        </p15:guide>
        <p15:guide id="5" orient="horz" pos="679">
          <p15:clr>
            <a:srgbClr val="F26B43"/>
          </p15:clr>
        </p15:guide>
        <p15:guide id="6" orient="horz" pos="3640">
          <p15:clr>
            <a:srgbClr val="F26B43"/>
          </p15:clr>
        </p15:guide>
        <p15:guide id="7" pos="6644">
          <p15:clr>
            <a:srgbClr val="F26B43"/>
          </p15:clr>
        </p15:guide>
        <p15:guide id="8" pos="6289">
          <p15:clr>
            <a:srgbClr val="F26B43"/>
          </p15:clr>
        </p15:guide>
        <p15:guide id="9" pos="5945">
          <p15:clr>
            <a:srgbClr val="F26B43"/>
          </p15:clr>
        </p15:guide>
        <p15:guide id="10" pos="1391">
          <p15:clr>
            <a:srgbClr val="F26B43"/>
          </p15:clr>
        </p15:guide>
        <p15:guide id="11" pos="1032">
          <p15:clr>
            <a:srgbClr val="F26B43"/>
          </p15:clr>
        </p15:guide>
        <p15:guide id="12" pos="1732">
          <p15:clr>
            <a:srgbClr val="F26B43"/>
          </p15:clr>
        </p15:guide>
        <p15:guide id="13" pos="2084">
          <p15:clr>
            <a:srgbClr val="F26B43"/>
          </p15:clr>
        </p15:guide>
        <p15:guide id="14" pos="5596">
          <p15:clr>
            <a:srgbClr val="F26B43"/>
          </p15:clr>
        </p15:guide>
        <p15:guide id="15" pos="2436">
          <p15:clr>
            <a:srgbClr val="F26B43"/>
          </p15:clr>
        </p15:guide>
        <p15:guide id="16" pos="5244">
          <p15:clr>
            <a:srgbClr val="F26B43"/>
          </p15:clr>
        </p15:guide>
        <p15:guide id="17" pos="2792">
          <p15:clr>
            <a:srgbClr val="F26B43"/>
          </p15:clr>
        </p15:guide>
        <p15:guide id="18" pos="4892">
          <p15:clr>
            <a:srgbClr val="F26B43"/>
          </p15:clr>
        </p15:guide>
        <p15:guide id="19" pos="4543">
          <p15:clr>
            <a:srgbClr val="F26B43"/>
          </p15:clr>
        </p15:guide>
        <p15:guide id="20" pos="3488">
          <p15:clr>
            <a:srgbClr val="F26B43"/>
          </p15:clr>
        </p15:guide>
        <p15:guide id="21" pos="4192">
          <p15:clr>
            <a:srgbClr val="F26B43"/>
          </p15:clr>
        </p15:guide>
        <p15:guide id="22" pos="3840">
          <p15:clr>
            <a:srgbClr val="F26B43"/>
          </p15:clr>
        </p15:guide>
        <p15:guide id="23" pos="340">
          <p15:clr>
            <a:srgbClr val="A4A3A4"/>
          </p15:clr>
        </p15:guide>
        <p15:guide id="24" pos="7340">
          <p15:clr>
            <a:srgbClr val="A4A3A4"/>
          </p15:clr>
        </p15:guide>
        <p15:guide id="25" orient="horz" pos="1062">
          <p15:clr>
            <a:srgbClr val="5ACBF0"/>
          </p15:clr>
        </p15:guide>
        <p15:guide id="26" orient="horz" pos="3982">
          <p15:clr>
            <a:srgbClr val="A4A3A4"/>
          </p15:clr>
        </p15:guide>
        <p15:guide id="27" orient="horz" pos="338">
          <p15:clr>
            <a:srgbClr val="A4A3A4"/>
          </p15:clr>
        </p15:guide>
        <p15:guide id="28" orient="horz" pos="950">
          <p15:clr>
            <a:srgbClr val="5ACBF0"/>
          </p15:clr>
        </p15:guide>
        <p15:guide id="29" orient="horz" pos="249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East Lewis County Public Development Authority</a:t>
            </a:r>
            <a:br>
              <a:rPr lang="en-US" dirty="0"/>
            </a:br>
            <a:br>
              <a:rPr lang="en-US" dirty="0"/>
            </a:br>
            <a:r>
              <a:rPr lang="en-US" sz="2800" i="1" dirty="0">
                <a:latin typeface="Script  "/>
              </a:rPr>
              <a:t>“Unleashing Potential, Transforming Communities &amp; Building a Better Tomorrow."</a:t>
            </a: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B63F75-DFF0-D2F2-CFA5-47B2EE4C5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47" name="Straight Connector 10246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49" name="Group 10248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10250" name="Group 10249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0252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53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251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10255" name="Rectangle 10254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1585768-D494-4F06-15AD-8F020681D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395289"/>
            <a:ext cx="4075200" cy="222668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Our Future</a:t>
            </a:r>
            <a:br>
              <a:rPr lang="en-US"/>
            </a:br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47506489-EAE4-64BC-0D5A-FE804281C5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48000"/>
            <a:ext cx="6096000" cy="20695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5000"/>
              </a:lnSpc>
            </a:pPr>
            <a:r>
              <a:rPr lang="en-US" sz="2200" spc="50" dirty="0">
                <a:effectLst/>
              </a:rPr>
              <a:t>Continue to address deferred maintenance at the business Park so that we may attract Additional businesses and </a:t>
            </a:r>
            <a:r>
              <a:rPr lang="en-US" sz="2200" spc="50" dirty="0"/>
              <a:t>be good stewards of our resources</a:t>
            </a:r>
          </a:p>
        </p:txBody>
      </p:sp>
      <p:grpSp>
        <p:nvGrpSpPr>
          <p:cNvPr id="10257" name="Group 10256">
            <a:extLst>
              <a:ext uri="{FF2B5EF4-FFF2-40B4-BE49-F238E27FC236}">
                <a16:creationId xmlns:a16="http://schemas.microsoft.com/office/drawing/2014/main" id="{50F37AA1-A09B-4E28-987B-38E5060E1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10258" name="Rectangle 10257">
              <a:extLst>
                <a:ext uri="{FF2B5EF4-FFF2-40B4-BE49-F238E27FC236}">
                  <a16:creationId xmlns:a16="http://schemas.microsoft.com/office/drawing/2014/main" id="{9874D018-FDBA-4AD4-8C74-17D41F4FB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259" name="Group 10258">
              <a:extLst>
                <a:ext uri="{FF2B5EF4-FFF2-40B4-BE49-F238E27FC236}">
                  <a16:creationId xmlns:a16="http://schemas.microsoft.com/office/drawing/2014/main" id="{DB43F5C4-EF74-49F4-97CB-97938DDC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10260" name="Group 10259">
                <a:extLst>
                  <a:ext uri="{FF2B5EF4-FFF2-40B4-BE49-F238E27FC236}">
                    <a16:creationId xmlns:a16="http://schemas.microsoft.com/office/drawing/2014/main" id="{B74E0761-A6EC-4896-A2D4-97A0AF0AA0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0265" name="Freeform 68">
                  <a:extLst>
                    <a:ext uri="{FF2B5EF4-FFF2-40B4-BE49-F238E27FC236}">
                      <a16:creationId xmlns:a16="http://schemas.microsoft.com/office/drawing/2014/main" id="{E02DDA0C-BC2F-4EA7-B34E-E0A38B82BA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66" name="Freeform 69">
                  <a:extLst>
                    <a:ext uri="{FF2B5EF4-FFF2-40B4-BE49-F238E27FC236}">
                      <a16:creationId xmlns:a16="http://schemas.microsoft.com/office/drawing/2014/main" id="{CF13B05D-4163-4B4E-A2D2-FA7ED946823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67" name="Line 70">
                  <a:extLst>
                    <a:ext uri="{FF2B5EF4-FFF2-40B4-BE49-F238E27FC236}">
                      <a16:creationId xmlns:a16="http://schemas.microsoft.com/office/drawing/2014/main" id="{6D222543-B140-45C1-A731-C56E6B3A17C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261" name="Group 10260">
                <a:extLst>
                  <a:ext uri="{FF2B5EF4-FFF2-40B4-BE49-F238E27FC236}">
                    <a16:creationId xmlns:a16="http://schemas.microsoft.com/office/drawing/2014/main" id="{21D25868-4B38-41A5-8DA7-BB01E85342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0262" name="Freeform 68">
                  <a:extLst>
                    <a:ext uri="{FF2B5EF4-FFF2-40B4-BE49-F238E27FC236}">
                      <a16:creationId xmlns:a16="http://schemas.microsoft.com/office/drawing/2014/main" id="{9BA6FA89-CCD8-4CC0-954F-FBBFA59737E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63" name="Freeform 69">
                  <a:extLst>
                    <a:ext uri="{FF2B5EF4-FFF2-40B4-BE49-F238E27FC236}">
                      <a16:creationId xmlns:a16="http://schemas.microsoft.com/office/drawing/2014/main" id="{73005E59-2B44-4A62-A8F1-504FB1706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64" name="Line 70">
                  <a:extLst>
                    <a:ext uri="{FF2B5EF4-FFF2-40B4-BE49-F238E27FC236}">
                      <a16:creationId xmlns:a16="http://schemas.microsoft.com/office/drawing/2014/main" id="{C9AB3E16-8B92-47B2-BA2E-02935767A80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10242" name="Picture 2" descr="Photo of space">
            <a:extLst>
              <a:ext uri="{FF2B5EF4-FFF2-40B4-BE49-F238E27FC236}">
                <a16:creationId xmlns:a16="http://schemas.microsoft.com/office/drawing/2014/main" id="{B6552193-FDCB-138F-5D67-7E75BC0AB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5964950" y="540000"/>
            <a:ext cx="5778000" cy="5778000"/>
          </a:xfrm>
          <a:custGeom>
            <a:avLst/>
            <a:gdLst/>
            <a:ahLst/>
            <a:cxnLst/>
            <a:rect l="l" t="t" r="r" b="b"/>
            <a:pathLst>
              <a:path w="5778000" h="5778000">
                <a:moveTo>
                  <a:pt x="2889000" y="0"/>
                </a:moveTo>
                <a:cubicBezTo>
                  <a:pt x="4484551" y="0"/>
                  <a:pt x="5778000" y="1293449"/>
                  <a:pt x="5778000" y="2889000"/>
                </a:cubicBezTo>
                <a:cubicBezTo>
                  <a:pt x="5778000" y="4484551"/>
                  <a:pt x="4484551" y="5778000"/>
                  <a:pt x="2889000" y="5778000"/>
                </a:cubicBezTo>
                <a:cubicBezTo>
                  <a:pt x="1293449" y="5778000"/>
                  <a:pt x="0" y="4484551"/>
                  <a:pt x="0" y="2889000"/>
                </a:cubicBezTo>
                <a:cubicBezTo>
                  <a:pt x="0" y="1293449"/>
                  <a:pt x="1293449" y="0"/>
                  <a:pt x="28890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56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F37298-1BE3-9C14-890C-E7117BD59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DB4CC9F-137C-9F45-4DDA-FB7AD5FE6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048" y="186613"/>
            <a:ext cx="6255903" cy="1862667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Critical Improvement Projects to Complete in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BDF7A-82B9-0B7B-EC12-92AAE5C82F60}"/>
              </a:ext>
            </a:extLst>
          </p:cNvPr>
          <p:cNvSpPr txBox="1"/>
          <p:nvPr/>
        </p:nvSpPr>
        <p:spPr>
          <a:xfrm>
            <a:off x="147734" y="2321978"/>
            <a:ext cx="1167415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Paint Thrift &amp; Gift Building - $6500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Level and improve parking lot - $14,000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Lighting at the road &amp; throughout the campus – TBD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Additional concrete pads to support food trucks – TBD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Electrical upgrades to support food trucks and vendors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04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A8FD19-D4D7-E054-168A-430139230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7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D6AEF41-FEB2-4B9C-0FDD-0BF090091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1089025"/>
            <a:ext cx="4075200" cy="1532951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100" dirty="0"/>
              <a:t>2025 Projected Revenue Over Expense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0F37AA1-A09B-4E28-987B-38E5060E1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874D018-FDBA-4AD4-8C74-17D41F4FB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B43F5C4-EF74-49F4-97CB-97938DDC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B74E0761-A6EC-4896-A2D4-97A0AF0AA0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30" name="Freeform 68">
                  <a:extLst>
                    <a:ext uri="{FF2B5EF4-FFF2-40B4-BE49-F238E27FC236}">
                      <a16:creationId xmlns:a16="http://schemas.microsoft.com/office/drawing/2014/main" id="{E02DDA0C-BC2F-4EA7-B34E-E0A38B82BA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Freeform 69">
                  <a:extLst>
                    <a:ext uri="{FF2B5EF4-FFF2-40B4-BE49-F238E27FC236}">
                      <a16:creationId xmlns:a16="http://schemas.microsoft.com/office/drawing/2014/main" id="{CF13B05D-4163-4B4E-A2D2-FA7ED946823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Line 70">
                  <a:extLst>
                    <a:ext uri="{FF2B5EF4-FFF2-40B4-BE49-F238E27FC236}">
                      <a16:creationId xmlns:a16="http://schemas.microsoft.com/office/drawing/2014/main" id="{6D222543-B140-45C1-A731-C56E6B3A17C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1D25868-4B38-41A5-8DA7-BB01E85342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7" name="Freeform 68">
                  <a:extLst>
                    <a:ext uri="{FF2B5EF4-FFF2-40B4-BE49-F238E27FC236}">
                      <a16:creationId xmlns:a16="http://schemas.microsoft.com/office/drawing/2014/main" id="{9BA6FA89-CCD8-4CC0-954F-FBBFA59737E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69">
                  <a:extLst>
                    <a:ext uri="{FF2B5EF4-FFF2-40B4-BE49-F238E27FC236}">
                      <a16:creationId xmlns:a16="http://schemas.microsoft.com/office/drawing/2014/main" id="{73005E59-2B44-4A62-A8F1-504FB1706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Line 70">
                  <a:extLst>
                    <a:ext uri="{FF2B5EF4-FFF2-40B4-BE49-F238E27FC236}">
                      <a16:creationId xmlns:a16="http://schemas.microsoft.com/office/drawing/2014/main" id="{C9AB3E16-8B92-47B2-BA2E-02935767A80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1B5DF063-A889-4037-8C0F-D6D424107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9FE1847-3DC9-9A53-FC1E-FAED034F5A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251085"/>
              </p:ext>
            </p:extLst>
          </p:nvPr>
        </p:nvGraphicFramePr>
        <p:xfrm>
          <a:off x="6366001" y="559837"/>
          <a:ext cx="5511868" cy="575548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610132">
                  <a:extLst>
                    <a:ext uri="{9D8B030D-6E8A-4147-A177-3AD203B41FA5}">
                      <a16:colId xmlns:a16="http://schemas.microsoft.com/office/drawing/2014/main" val="4035411250"/>
                    </a:ext>
                  </a:extLst>
                </a:gridCol>
                <a:gridCol w="1901736">
                  <a:extLst>
                    <a:ext uri="{9D8B030D-6E8A-4147-A177-3AD203B41FA5}">
                      <a16:colId xmlns:a16="http://schemas.microsoft.com/office/drawing/2014/main" val="4186653537"/>
                    </a:ext>
                  </a:extLst>
                </a:gridCol>
              </a:tblGrid>
              <a:tr h="2415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Revenue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02" marR="9402" marT="94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02" marR="9402" marT="9402" marB="0" anchor="b"/>
                </a:tc>
                <a:extLst>
                  <a:ext uri="{0D108BD9-81ED-4DB2-BD59-A6C34878D82A}">
                    <a16:rowId xmlns:a16="http://schemas.microsoft.com/office/drawing/2014/main" val="3224301937"/>
                  </a:ext>
                </a:extLst>
              </a:tr>
              <a:tr h="468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  Rental Income Thrift &amp; Gift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02" marR="9402" marT="94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             32,440.56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02" marR="9402" marT="9402" marB="0" anchor="b"/>
                </a:tc>
                <a:extLst>
                  <a:ext uri="{0D108BD9-81ED-4DB2-BD59-A6C34878D82A}">
                    <a16:rowId xmlns:a16="http://schemas.microsoft.com/office/drawing/2014/main" val="2429258740"/>
                  </a:ext>
                </a:extLst>
              </a:tr>
              <a:tr h="468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  Rental Income Longmire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02" marR="9402" marT="94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$                 40,622.40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02" marR="9402" marT="9402" marB="0" anchor="b"/>
                </a:tc>
                <a:extLst>
                  <a:ext uri="{0D108BD9-81ED-4DB2-BD59-A6C34878D82A}">
                    <a16:rowId xmlns:a16="http://schemas.microsoft.com/office/drawing/2014/main" val="4252723479"/>
                  </a:ext>
                </a:extLst>
              </a:tr>
              <a:tr h="468216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02" marR="9402" marT="94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b="1" u="none" strike="noStrike" dirty="0">
                          <a:effectLst/>
                        </a:rPr>
                        <a:t>$                 73,062.96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02" marR="9402" marT="9402" marB="0" anchor="b"/>
                </a:tc>
                <a:extLst>
                  <a:ext uri="{0D108BD9-81ED-4DB2-BD59-A6C34878D82A}">
                    <a16:rowId xmlns:a16="http://schemas.microsoft.com/office/drawing/2014/main" val="103957089"/>
                  </a:ext>
                </a:extLst>
              </a:tr>
              <a:tr h="28519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02" marR="9402" marT="94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02" marR="9402" marT="9402" marB="0" anchor="b"/>
                </a:tc>
                <a:extLst>
                  <a:ext uri="{0D108BD9-81ED-4DB2-BD59-A6C34878D82A}">
                    <a16:rowId xmlns:a16="http://schemas.microsoft.com/office/drawing/2014/main" val="1281217415"/>
                  </a:ext>
                </a:extLst>
              </a:tr>
              <a:tr h="26137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Expenses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02" marR="9402" marT="94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02" marR="9402" marT="9402" marB="0" anchor="b"/>
                </a:tc>
                <a:extLst>
                  <a:ext uri="{0D108BD9-81ED-4DB2-BD59-A6C34878D82A}">
                    <a16:rowId xmlns:a16="http://schemas.microsoft.com/office/drawing/2014/main" val="566561118"/>
                  </a:ext>
                </a:extLst>
              </a:tr>
              <a:tr h="468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  Insurance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02" marR="9402" marT="94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$                 14,573.00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02" marR="9402" marT="9402" marB="0" anchor="b"/>
                </a:tc>
                <a:extLst>
                  <a:ext uri="{0D108BD9-81ED-4DB2-BD59-A6C34878D82A}">
                    <a16:rowId xmlns:a16="http://schemas.microsoft.com/office/drawing/2014/main" val="311031421"/>
                  </a:ext>
                </a:extLst>
              </a:tr>
              <a:tr h="468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  Cost to Publicly Post Meetings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02" marR="9402" marT="94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                       500.00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02" marR="9402" marT="9402" marB="0" anchor="b"/>
                </a:tc>
                <a:extLst>
                  <a:ext uri="{0D108BD9-81ED-4DB2-BD59-A6C34878D82A}">
                    <a16:rowId xmlns:a16="http://schemas.microsoft.com/office/drawing/2014/main" val="1353083847"/>
                  </a:ext>
                </a:extLst>
              </a:tr>
              <a:tr h="468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  WA State Department of Rev 12.84%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02" marR="9402" marT="94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$                    9,400.00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02" marR="9402" marT="9402" marB="0" anchor="b"/>
                </a:tc>
                <a:extLst>
                  <a:ext uri="{0D108BD9-81ED-4DB2-BD59-A6C34878D82A}">
                    <a16:rowId xmlns:a16="http://schemas.microsoft.com/office/drawing/2014/main" val="1084112045"/>
                  </a:ext>
                </a:extLst>
              </a:tr>
              <a:tr h="468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  Professional Fees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02" marR="9402" marT="94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$                 10,000.00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02" marR="9402" marT="9402" marB="0" anchor="b"/>
                </a:tc>
                <a:extLst>
                  <a:ext uri="{0D108BD9-81ED-4DB2-BD59-A6C34878D82A}">
                    <a16:rowId xmlns:a16="http://schemas.microsoft.com/office/drawing/2014/main" val="3814025703"/>
                  </a:ext>
                </a:extLst>
              </a:tr>
              <a:tr h="468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  General Repairs &amp; Maintenance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02" marR="9402" marT="94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$                    2,500.00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02" marR="9402" marT="9402" marB="0" anchor="b"/>
                </a:tc>
                <a:extLst>
                  <a:ext uri="{0D108BD9-81ED-4DB2-BD59-A6C34878D82A}">
                    <a16:rowId xmlns:a16="http://schemas.microsoft.com/office/drawing/2014/main" val="1311221388"/>
                  </a:ext>
                </a:extLst>
              </a:tr>
              <a:tr h="468216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02" marR="9402" marT="94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                </a:t>
                      </a:r>
                      <a:r>
                        <a:rPr lang="en-US" sz="1400" b="1" u="none" strike="noStrike" dirty="0">
                          <a:effectLst/>
                        </a:rPr>
                        <a:t>36,973.00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02" marR="9402" marT="9402" marB="0" anchor="b"/>
                </a:tc>
                <a:extLst>
                  <a:ext uri="{0D108BD9-81ED-4DB2-BD59-A6C34878D82A}">
                    <a16:rowId xmlns:a16="http://schemas.microsoft.com/office/drawing/2014/main" val="1058564836"/>
                  </a:ext>
                </a:extLst>
              </a:tr>
              <a:tr h="28519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02" marR="9402" marT="94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02" marR="9402" marT="9402" marB="0" anchor="b"/>
                </a:tc>
                <a:extLst>
                  <a:ext uri="{0D108BD9-81ED-4DB2-BD59-A6C34878D82A}">
                    <a16:rowId xmlns:a16="http://schemas.microsoft.com/office/drawing/2014/main" val="2444675234"/>
                  </a:ext>
                </a:extLst>
              </a:tr>
              <a:tr h="468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Revenue/Expenses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02" marR="9402" marT="94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                </a:t>
                      </a:r>
                      <a:r>
                        <a:rPr lang="en-US" sz="1400" b="1" u="none" strike="noStrike" dirty="0">
                          <a:effectLst/>
                        </a:rPr>
                        <a:t>36,089.96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02" marR="9402" marT="9402" marB="0" anchor="b"/>
                </a:tc>
                <a:extLst>
                  <a:ext uri="{0D108BD9-81ED-4DB2-BD59-A6C34878D82A}">
                    <a16:rowId xmlns:a16="http://schemas.microsoft.com/office/drawing/2014/main" val="2169170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7559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A05BCA-AC4B-3541-BB4E-92A9A4D44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03" name="Straight Connector 8202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05" name="Group 8204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8206" name="Group 8205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8208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9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207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8211" name="Rectangle 8210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4734764-D8A9-9611-F423-EE72D107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395289"/>
            <a:ext cx="4075200" cy="222668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Our Future</a:t>
            </a:r>
            <a:br>
              <a:rPr lang="en-US"/>
            </a:br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72EEF54F-D0F1-EFF7-92A1-2CD493B13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000" y="4248000"/>
            <a:ext cx="4075200" cy="206956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125000"/>
              </a:lnSpc>
            </a:pPr>
            <a:r>
              <a:rPr lang="en-US" sz="2400" spc="50" dirty="0">
                <a:effectLst/>
              </a:rPr>
              <a:t>In 2025, We plan to bring at least 1 more business to the business park and add 1 to 2 more living wage jobs</a:t>
            </a:r>
            <a:endParaRPr lang="en-US" sz="2400" spc="50" dirty="0"/>
          </a:p>
        </p:txBody>
      </p:sp>
      <p:grpSp>
        <p:nvGrpSpPr>
          <p:cNvPr id="8213" name="Group 8212">
            <a:extLst>
              <a:ext uri="{FF2B5EF4-FFF2-40B4-BE49-F238E27FC236}">
                <a16:creationId xmlns:a16="http://schemas.microsoft.com/office/drawing/2014/main" id="{50F37AA1-A09B-4E28-987B-38E5060E1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8214" name="Rectangle 8213">
              <a:extLst>
                <a:ext uri="{FF2B5EF4-FFF2-40B4-BE49-F238E27FC236}">
                  <a16:creationId xmlns:a16="http://schemas.microsoft.com/office/drawing/2014/main" id="{9874D018-FDBA-4AD4-8C74-17D41F4FB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215" name="Group 8214">
              <a:extLst>
                <a:ext uri="{FF2B5EF4-FFF2-40B4-BE49-F238E27FC236}">
                  <a16:creationId xmlns:a16="http://schemas.microsoft.com/office/drawing/2014/main" id="{DB43F5C4-EF74-49F4-97CB-97938DDC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8216" name="Group 8215">
                <a:extLst>
                  <a:ext uri="{FF2B5EF4-FFF2-40B4-BE49-F238E27FC236}">
                    <a16:creationId xmlns:a16="http://schemas.microsoft.com/office/drawing/2014/main" id="{B74E0761-A6EC-4896-A2D4-97A0AF0AA0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8221" name="Freeform 68">
                  <a:extLst>
                    <a:ext uri="{FF2B5EF4-FFF2-40B4-BE49-F238E27FC236}">
                      <a16:creationId xmlns:a16="http://schemas.microsoft.com/office/drawing/2014/main" id="{E02DDA0C-BC2F-4EA7-B34E-E0A38B82BA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22" name="Freeform 69">
                  <a:extLst>
                    <a:ext uri="{FF2B5EF4-FFF2-40B4-BE49-F238E27FC236}">
                      <a16:creationId xmlns:a16="http://schemas.microsoft.com/office/drawing/2014/main" id="{CF13B05D-4163-4B4E-A2D2-FA7ED946823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23" name="Line 70">
                  <a:extLst>
                    <a:ext uri="{FF2B5EF4-FFF2-40B4-BE49-F238E27FC236}">
                      <a16:creationId xmlns:a16="http://schemas.microsoft.com/office/drawing/2014/main" id="{6D222543-B140-45C1-A731-C56E6B3A17C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217" name="Group 8216">
                <a:extLst>
                  <a:ext uri="{FF2B5EF4-FFF2-40B4-BE49-F238E27FC236}">
                    <a16:creationId xmlns:a16="http://schemas.microsoft.com/office/drawing/2014/main" id="{21D25868-4B38-41A5-8DA7-BB01E85342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8218" name="Freeform 68">
                  <a:extLst>
                    <a:ext uri="{FF2B5EF4-FFF2-40B4-BE49-F238E27FC236}">
                      <a16:creationId xmlns:a16="http://schemas.microsoft.com/office/drawing/2014/main" id="{9BA6FA89-CCD8-4CC0-954F-FBBFA59737E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19" name="Freeform 69">
                  <a:extLst>
                    <a:ext uri="{FF2B5EF4-FFF2-40B4-BE49-F238E27FC236}">
                      <a16:creationId xmlns:a16="http://schemas.microsoft.com/office/drawing/2014/main" id="{73005E59-2B44-4A62-A8F1-504FB1706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20" name="Line 70">
                  <a:extLst>
                    <a:ext uri="{FF2B5EF4-FFF2-40B4-BE49-F238E27FC236}">
                      <a16:creationId xmlns:a16="http://schemas.microsoft.com/office/drawing/2014/main" id="{C9AB3E16-8B92-47B2-BA2E-02935767A80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8198" name="Picture 6">
            <a:extLst>
              <a:ext uri="{FF2B5EF4-FFF2-40B4-BE49-F238E27FC236}">
                <a16:creationId xmlns:a16="http://schemas.microsoft.com/office/drawing/2014/main" id="{DD041590-8043-0EAD-B150-E92B172FB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4950" y="540000"/>
            <a:ext cx="5778000" cy="5778000"/>
          </a:xfrm>
          <a:custGeom>
            <a:avLst/>
            <a:gdLst/>
            <a:ahLst/>
            <a:cxnLst/>
            <a:rect l="l" t="t" r="r" b="b"/>
            <a:pathLst>
              <a:path w="5778000" h="5778000">
                <a:moveTo>
                  <a:pt x="2889000" y="0"/>
                </a:moveTo>
                <a:cubicBezTo>
                  <a:pt x="4484551" y="0"/>
                  <a:pt x="5778000" y="1293449"/>
                  <a:pt x="5778000" y="2889000"/>
                </a:cubicBezTo>
                <a:cubicBezTo>
                  <a:pt x="5778000" y="4484551"/>
                  <a:pt x="4484551" y="5778000"/>
                  <a:pt x="2889000" y="5778000"/>
                </a:cubicBezTo>
                <a:cubicBezTo>
                  <a:pt x="1293449" y="5778000"/>
                  <a:pt x="0" y="4484551"/>
                  <a:pt x="0" y="2889000"/>
                </a:cubicBezTo>
                <a:cubicBezTo>
                  <a:pt x="0" y="1293449"/>
                  <a:pt x="1293449" y="0"/>
                  <a:pt x="28890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98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7D5612-FCA0-B2F0-4C83-843987FB7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25" name="Straight Connector 9224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27" name="Group 9226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228" name="Group 9227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9230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1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229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9233" name="Rectangle 9232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2A1872E-D2C9-5733-CF21-E1F46D29B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395289"/>
            <a:ext cx="4075200" cy="222668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Our Future</a:t>
            </a:r>
            <a:br>
              <a:rPr lang="en-US"/>
            </a:br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0B337696-B25E-3819-838A-3664805685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000" y="4248000"/>
            <a:ext cx="4075200" cy="20695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5000"/>
              </a:lnSpc>
            </a:pPr>
            <a:r>
              <a:rPr lang="en-US" sz="2200" spc="50" dirty="0"/>
              <a:t>Continue to support the businesses we currently have as tenants so that they may grow &amp; thrive</a:t>
            </a:r>
          </a:p>
        </p:txBody>
      </p:sp>
      <p:grpSp>
        <p:nvGrpSpPr>
          <p:cNvPr id="9235" name="Group 9234">
            <a:extLst>
              <a:ext uri="{FF2B5EF4-FFF2-40B4-BE49-F238E27FC236}">
                <a16:creationId xmlns:a16="http://schemas.microsoft.com/office/drawing/2014/main" id="{50F37AA1-A09B-4E28-987B-38E5060E1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9236" name="Rectangle 9235">
              <a:extLst>
                <a:ext uri="{FF2B5EF4-FFF2-40B4-BE49-F238E27FC236}">
                  <a16:creationId xmlns:a16="http://schemas.microsoft.com/office/drawing/2014/main" id="{9874D018-FDBA-4AD4-8C74-17D41F4FB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237" name="Group 9236">
              <a:extLst>
                <a:ext uri="{FF2B5EF4-FFF2-40B4-BE49-F238E27FC236}">
                  <a16:creationId xmlns:a16="http://schemas.microsoft.com/office/drawing/2014/main" id="{DB43F5C4-EF74-49F4-97CB-97938DDC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9238" name="Group 9237">
                <a:extLst>
                  <a:ext uri="{FF2B5EF4-FFF2-40B4-BE49-F238E27FC236}">
                    <a16:creationId xmlns:a16="http://schemas.microsoft.com/office/drawing/2014/main" id="{B74E0761-A6EC-4896-A2D4-97A0AF0AA0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9243" name="Freeform 68">
                  <a:extLst>
                    <a:ext uri="{FF2B5EF4-FFF2-40B4-BE49-F238E27FC236}">
                      <a16:creationId xmlns:a16="http://schemas.microsoft.com/office/drawing/2014/main" id="{E02DDA0C-BC2F-4EA7-B34E-E0A38B82BA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4" name="Freeform 69">
                  <a:extLst>
                    <a:ext uri="{FF2B5EF4-FFF2-40B4-BE49-F238E27FC236}">
                      <a16:creationId xmlns:a16="http://schemas.microsoft.com/office/drawing/2014/main" id="{CF13B05D-4163-4B4E-A2D2-FA7ED946823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5" name="Line 70">
                  <a:extLst>
                    <a:ext uri="{FF2B5EF4-FFF2-40B4-BE49-F238E27FC236}">
                      <a16:creationId xmlns:a16="http://schemas.microsoft.com/office/drawing/2014/main" id="{6D222543-B140-45C1-A731-C56E6B3A17C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9239" name="Group 9238">
                <a:extLst>
                  <a:ext uri="{FF2B5EF4-FFF2-40B4-BE49-F238E27FC236}">
                    <a16:creationId xmlns:a16="http://schemas.microsoft.com/office/drawing/2014/main" id="{21D25868-4B38-41A5-8DA7-BB01E85342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9240" name="Freeform 68">
                  <a:extLst>
                    <a:ext uri="{FF2B5EF4-FFF2-40B4-BE49-F238E27FC236}">
                      <a16:creationId xmlns:a16="http://schemas.microsoft.com/office/drawing/2014/main" id="{9BA6FA89-CCD8-4CC0-954F-FBBFA59737E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1" name="Freeform 69">
                  <a:extLst>
                    <a:ext uri="{FF2B5EF4-FFF2-40B4-BE49-F238E27FC236}">
                      <a16:creationId xmlns:a16="http://schemas.microsoft.com/office/drawing/2014/main" id="{73005E59-2B44-4A62-A8F1-504FB1706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2" name="Line 70">
                  <a:extLst>
                    <a:ext uri="{FF2B5EF4-FFF2-40B4-BE49-F238E27FC236}">
                      <a16:creationId xmlns:a16="http://schemas.microsoft.com/office/drawing/2014/main" id="{C9AB3E16-8B92-47B2-BA2E-02935767A80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9220" name="Picture 4" descr="9 Benefits of Buying Landscape Supplies In Bulk | Fra-Dor Tips">
            <a:extLst>
              <a:ext uri="{FF2B5EF4-FFF2-40B4-BE49-F238E27FC236}">
                <a16:creationId xmlns:a16="http://schemas.microsoft.com/office/drawing/2014/main" id="{ECBA5050-50D1-2790-FA2A-D511C4CC0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2" r="8806" b="-2"/>
          <a:stretch/>
        </p:blipFill>
        <p:spPr bwMode="auto">
          <a:xfrm>
            <a:off x="5964950" y="540000"/>
            <a:ext cx="5778000" cy="5778000"/>
          </a:xfrm>
          <a:custGeom>
            <a:avLst/>
            <a:gdLst/>
            <a:ahLst/>
            <a:cxnLst/>
            <a:rect l="l" t="t" r="r" b="b"/>
            <a:pathLst>
              <a:path w="5778000" h="5778000">
                <a:moveTo>
                  <a:pt x="2889000" y="0"/>
                </a:moveTo>
                <a:cubicBezTo>
                  <a:pt x="4484551" y="0"/>
                  <a:pt x="5778000" y="1293449"/>
                  <a:pt x="5778000" y="2889000"/>
                </a:cubicBezTo>
                <a:cubicBezTo>
                  <a:pt x="5778000" y="4484551"/>
                  <a:pt x="4484551" y="5778000"/>
                  <a:pt x="2889000" y="5778000"/>
                </a:cubicBezTo>
                <a:cubicBezTo>
                  <a:pt x="1293449" y="5778000"/>
                  <a:pt x="0" y="4484551"/>
                  <a:pt x="0" y="2889000"/>
                </a:cubicBezTo>
                <a:cubicBezTo>
                  <a:pt x="0" y="1293449"/>
                  <a:pt x="1293449" y="0"/>
                  <a:pt x="28890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9 Benefits of Buying Landscape Supplies In Bulk | Fra-Dor Tips">
            <a:extLst>
              <a:ext uri="{FF2B5EF4-FFF2-40B4-BE49-F238E27FC236}">
                <a16:creationId xmlns:a16="http://schemas.microsoft.com/office/drawing/2014/main" id="{7BB4F492-F9E5-7052-A350-581070F268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9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0438D4-6E69-6DE8-9194-2BE88C587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1" name="Straight Connector 11320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23" name="Group 11322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11324" name="Group 11323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326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27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325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11329" name="Rectangle 11328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8154250-808E-E767-D33F-824FCC6E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395289"/>
            <a:ext cx="4075200" cy="222668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Our Partnership</a:t>
            </a:r>
            <a:br>
              <a:rPr lang="en-US" dirty="0"/>
            </a:br>
            <a:endParaRPr lang="en-US" dirty="0"/>
          </a:p>
        </p:txBody>
      </p:sp>
      <p:grpSp>
        <p:nvGrpSpPr>
          <p:cNvPr id="11331" name="Group 11330">
            <a:extLst>
              <a:ext uri="{FF2B5EF4-FFF2-40B4-BE49-F238E27FC236}">
                <a16:creationId xmlns:a16="http://schemas.microsoft.com/office/drawing/2014/main" id="{CC4B73F9-3B77-44E1-9FEF-DF7021F41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11332" name="Rectangle 11331">
              <a:extLst>
                <a:ext uri="{FF2B5EF4-FFF2-40B4-BE49-F238E27FC236}">
                  <a16:creationId xmlns:a16="http://schemas.microsoft.com/office/drawing/2014/main" id="{A722C0FC-7163-4B6A-97E9-E6409A9EA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333" name="Group 11332">
              <a:extLst>
                <a:ext uri="{FF2B5EF4-FFF2-40B4-BE49-F238E27FC236}">
                  <a16:creationId xmlns:a16="http://schemas.microsoft.com/office/drawing/2014/main" id="{58F550FC-5212-47FE-A07C-651517FCD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11334" name="Group 11333">
                <a:extLst>
                  <a:ext uri="{FF2B5EF4-FFF2-40B4-BE49-F238E27FC236}">
                    <a16:creationId xmlns:a16="http://schemas.microsoft.com/office/drawing/2014/main" id="{0E47DE26-AC12-462E-A2B9-02D9076EAC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1339" name="Freeform 68">
                  <a:extLst>
                    <a:ext uri="{FF2B5EF4-FFF2-40B4-BE49-F238E27FC236}">
                      <a16:creationId xmlns:a16="http://schemas.microsoft.com/office/drawing/2014/main" id="{CAE3B7FF-1DEA-46FE-B454-4172360FABB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40" name="Freeform 69">
                  <a:extLst>
                    <a:ext uri="{FF2B5EF4-FFF2-40B4-BE49-F238E27FC236}">
                      <a16:creationId xmlns:a16="http://schemas.microsoft.com/office/drawing/2014/main" id="{4C85A1FF-93FB-49FD-B959-9B4CDB897EB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41" name="Line 70">
                  <a:extLst>
                    <a:ext uri="{FF2B5EF4-FFF2-40B4-BE49-F238E27FC236}">
                      <a16:creationId xmlns:a16="http://schemas.microsoft.com/office/drawing/2014/main" id="{84482B27-2A3F-4E6B-BCC9-FA3C9C42890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335" name="Group 11334">
                <a:extLst>
                  <a:ext uri="{FF2B5EF4-FFF2-40B4-BE49-F238E27FC236}">
                    <a16:creationId xmlns:a16="http://schemas.microsoft.com/office/drawing/2014/main" id="{37FBBE23-99B8-4333-AC31-5C89DDD3E1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1336" name="Freeform 68">
                  <a:extLst>
                    <a:ext uri="{FF2B5EF4-FFF2-40B4-BE49-F238E27FC236}">
                      <a16:creationId xmlns:a16="http://schemas.microsoft.com/office/drawing/2014/main" id="{0C2CD1DC-6166-4561-AA71-98E5EDEBFDD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37" name="Freeform 69">
                  <a:extLst>
                    <a:ext uri="{FF2B5EF4-FFF2-40B4-BE49-F238E27FC236}">
                      <a16:creationId xmlns:a16="http://schemas.microsoft.com/office/drawing/2014/main" id="{4DC0EAEA-FB4E-4261-A6D5-2050505D08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38" name="Line 70">
                  <a:extLst>
                    <a:ext uri="{FF2B5EF4-FFF2-40B4-BE49-F238E27FC236}">
                      <a16:creationId xmlns:a16="http://schemas.microsoft.com/office/drawing/2014/main" id="{06492F77-4FBE-4E4C-968D-BEB676EFAE8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11270" name="Picture 6" descr="May be an image of 2 people and drink">
            <a:extLst>
              <a:ext uri="{FF2B5EF4-FFF2-40B4-BE49-F238E27FC236}">
                <a16:creationId xmlns:a16="http://schemas.microsoft.com/office/drawing/2014/main" id="{5A9FC2D5-BA45-A6A9-9D56-63F137D3E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4" r="-2" b="40361"/>
          <a:stretch/>
        </p:blipFill>
        <p:spPr bwMode="auto">
          <a:xfrm>
            <a:off x="6079200" y="10"/>
            <a:ext cx="6112800" cy="343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enny Larsen smiles alongside Commissioner Scott Brummer during a Pinchot Partners celebration at Longmire Springs Brewing in Packwood on Wednesday, Sept. 20.">
            <a:extLst>
              <a:ext uri="{FF2B5EF4-FFF2-40B4-BE49-F238E27FC236}">
                <a16:creationId xmlns:a16="http://schemas.microsoft.com/office/drawing/2014/main" id="{5C94014D-0796-157F-1FFE-C19784EF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0"/>
          <a:stretch/>
        </p:blipFill>
        <p:spPr bwMode="auto">
          <a:xfrm>
            <a:off x="6079200" y="3427200"/>
            <a:ext cx="6112800" cy="34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9 Benefits of Buying Landscape Supplies In Bulk | Fra-Dor Tips">
            <a:extLst>
              <a:ext uri="{FF2B5EF4-FFF2-40B4-BE49-F238E27FC236}">
                <a16:creationId xmlns:a16="http://schemas.microsoft.com/office/drawing/2014/main" id="{917A3440-5F5B-3588-1DEC-A37C3C83BA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8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5" name="Rectangle 1044">
            <a:extLst>
              <a:ext uri="{FF2B5EF4-FFF2-40B4-BE49-F238E27FC236}">
                <a16:creationId xmlns:a16="http://schemas.microsoft.com/office/drawing/2014/main" id="{B65AA36A-D7CC-493C-A0EE-F8AC3564D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369" y="395297"/>
            <a:ext cx="4078800" cy="1594282"/>
          </a:xfr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n-US" sz="32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pic>
        <p:nvPicPr>
          <p:cNvPr id="1030" name="Picture 6" descr="May be an image of 8 people, drink, table and crowd">
            <a:extLst>
              <a:ext uri="{FF2B5EF4-FFF2-40B4-BE49-F238E27FC236}">
                <a16:creationId xmlns:a16="http://schemas.microsoft.com/office/drawing/2014/main" id="{5DA0DF28-2C77-ED64-8D21-68FBD7E75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8" r="15192" b="1"/>
          <a:stretch/>
        </p:blipFill>
        <p:spPr bwMode="auto">
          <a:xfrm>
            <a:off x="717006" y="540000"/>
            <a:ext cx="5778000" cy="5778000"/>
          </a:xfrm>
          <a:custGeom>
            <a:avLst/>
            <a:gdLst/>
            <a:ahLst/>
            <a:cxnLst/>
            <a:rect l="l" t="t" r="r" b="b"/>
            <a:pathLst>
              <a:path w="5778000" h="5778000">
                <a:moveTo>
                  <a:pt x="2889000" y="0"/>
                </a:moveTo>
                <a:cubicBezTo>
                  <a:pt x="4484551" y="0"/>
                  <a:pt x="5778000" y="1293449"/>
                  <a:pt x="5778000" y="2889000"/>
                </a:cubicBezTo>
                <a:cubicBezTo>
                  <a:pt x="5778000" y="4484551"/>
                  <a:pt x="4484551" y="5778000"/>
                  <a:pt x="2889000" y="5778000"/>
                </a:cubicBezTo>
                <a:cubicBezTo>
                  <a:pt x="1293449" y="5778000"/>
                  <a:pt x="0" y="4484551"/>
                  <a:pt x="0" y="2889000"/>
                </a:cubicBezTo>
                <a:cubicBezTo>
                  <a:pt x="0" y="1293449"/>
                  <a:pt x="1293449" y="0"/>
                  <a:pt x="28890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1850A2DA-FC3C-4E59-9724-29CF2777D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12369" y="2877018"/>
            <a:ext cx="4078800" cy="2901482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dirty="0"/>
              <a:t>Strategic Goals 2024</a:t>
            </a:r>
          </a:p>
          <a:p>
            <a:pPr algn="l"/>
            <a:r>
              <a:rPr lang="en-US" dirty="0"/>
              <a:t>Our Mission</a:t>
            </a:r>
          </a:p>
          <a:p>
            <a:pPr algn="l"/>
            <a:r>
              <a:rPr lang="en-US" dirty="0"/>
              <a:t>Accomplishments</a:t>
            </a:r>
          </a:p>
          <a:p>
            <a:pPr algn="l"/>
            <a:r>
              <a:rPr lang="en-US" dirty="0"/>
              <a:t>Our Future</a:t>
            </a:r>
          </a:p>
          <a:p>
            <a:pPr algn="l"/>
            <a:r>
              <a:rPr lang="en-US" dirty="0"/>
              <a:t>Your Partnership</a:t>
            </a:r>
          </a:p>
        </p:txBody>
      </p:sp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79" name="Straight Connector 3178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81" name="Group 3180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3182" name="Group 3181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3184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5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183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3187" name="Rectangle 3186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16E9532-6DC7-411D-A09F-8413A5B9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395289"/>
            <a:ext cx="4075200" cy="222668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Goals </a:t>
            </a:r>
            <a:br>
              <a:rPr lang="en-US" dirty="0"/>
            </a:br>
            <a:r>
              <a:rPr lang="en-US" dirty="0"/>
              <a:t>2024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C602EC3-0115-4FB6-BAA7-BCA17E611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48000"/>
            <a:ext cx="6096000" cy="2069568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pc="50" dirty="0">
                <a:effectLst/>
              </a:rPr>
              <a:t>Diversify PDA board of directors 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pc="50" dirty="0">
                <a:effectLst/>
              </a:rPr>
              <a:t>Address backlog of maintenance needs at the Packwood Business Park 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pc="50" dirty="0">
                <a:effectLst/>
              </a:rPr>
              <a:t>Collaborate with businesses and partners to revitalize the business park campus</a:t>
            </a:r>
            <a:endParaRPr lang="en-US" spc="50" dirty="0"/>
          </a:p>
        </p:txBody>
      </p:sp>
      <p:grpSp>
        <p:nvGrpSpPr>
          <p:cNvPr id="3189" name="Group 3188">
            <a:extLst>
              <a:ext uri="{FF2B5EF4-FFF2-40B4-BE49-F238E27FC236}">
                <a16:creationId xmlns:a16="http://schemas.microsoft.com/office/drawing/2014/main" id="{50F37AA1-A09B-4E28-987B-38E5060E1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3190" name="Rectangle 3189">
              <a:extLst>
                <a:ext uri="{FF2B5EF4-FFF2-40B4-BE49-F238E27FC236}">
                  <a16:creationId xmlns:a16="http://schemas.microsoft.com/office/drawing/2014/main" id="{9874D018-FDBA-4AD4-8C74-17D41F4FB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191" name="Group 3190">
              <a:extLst>
                <a:ext uri="{FF2B5EF4-FFF2-40B4-BE49-F238E27FC236}">
                  <a16:creationId xmlns:a16="http://schemas.microsoft.com/office/drawing/2014/main" id="{DB43F5C4-EF74-49F4-97CB-97938DDC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3192" name="Group 3191">
                <a:extLst>
                  <a:ext uri="{FF2B5EF4-FFF2-40B4-BE49-F238E27FC236}">
                    <a16:creationId xmlns:a16="http://schemas.microsoft.com/office/drawing/2014/main" id="{B74E0761-A6EC-4896-A2D4-97A0AF0AA0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3197" name="Freeform 68">
                  <a:extLst>
                    <a:ext uri="{FF2B5EF4-FFF2-40B4-BE49-F238E27FC236}">
                      <a16:creationId xmlns:a16="http://schemas.microsoft.com/office/drawing/2014/main" id="{E02DDA0C-BC2F-4EA7-B34E-E0A38B82BA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98" name="Freeform 69">
                  <a:extLst>
                    <a:ext uri="{FF2B5EF4-FFF2-40B4-BE49-F238E27FC236}">
                      <a16:creationId xmlns:a16="http://schemas.microsoft.com/office/drawing/2014/main" id="{CF13B05D-4163-4B4E-A2D2-FA7ED946823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99" name="Line 70">
                  <a:extLst>
                    <a:ext uri="{FF2B5EF4-FFF2-40B4-BE49-F238E27FC236}">
                      <a16:creationId xmlns:a16="http://schemas.microsoft.com/office/drawing/2014/main" id="{6D222543-B140-45C1-A731-C56E6B3A17C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193" name="Group 3192">
                <a:extLst>
                  <a:ext uri="{FF2B5EF4-FFF2-40B4-BE49-F238E27FC236}">
                    <a16:creationId xmlns:a16="http://schemas.microsoft.com/office/drawing/2014/main" id="{21D25868-4B38-41A5-8DA7-BB01E85342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3194" name="Freeform 68">
                  <a:extLst>
                    <a:ext uri="{FF2B5EF4-FFF2-40B4-BE49-F238E27FC236}">
                      <a16:creationId xmlns:a16="http://schemas.microsoft.com/office/drawing/2014/main" id="{9BA6FA89-CCD8-4CC0-954F-FBBFA59737E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95" name="Freeform 69">
                  <a:extLst>
                    <a:ext uri="{FF2B5EF4-FFF2-40B4-BE49-F238E27FC236}">
                      <a16:creationId xmlns:a16="http://schemas.microsoft.com/office/drawing/2014/main" id="{73005E59-2B44-4A62-A8F1-504FB1706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96" name="Line 70">
                  <a:extLst>
                    <a:ext uri="{FF2B5EF4-FFF2-40B4-BE49-F238E27FC236}">
                      <a16:creationId xmlns:a16="http://schemas.microsoft.com/office/drawing/2014/main" id="{C9AB3E16-8B92-47B2-BA2E-02935767A80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3086" name="Picture 14" descr="Longmire Springs: New brewery opens its doors in Packwood | The Daily  Chronicle">
            <a:extLst>
              <a:ext uri="{FF2B5EF4-FFF2-40B4-BE49-F238E27FC236}">
                <a16:creationId xmlns:a16="http://schemas.microsoft.com/office/drawing/2014/main" id="{DB3B33A5-28C3-1D1A-E77B-4EA9FAC18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r="40312"/>
          <a:stretch/>
        </p:blipFill>
        <p:spPr bwMode="auto">
          <a:xfrm>
            <a:off x="5964950" y="540000"/>
            <a:ext cx="5777564" cy="5777564"/>
          </a:xfrm>
          <a:custGeom>
            <a:avLst/>
            <a:gdLst/>
            <a:ahLst/>
            <a:cxnLst/>
            <a:rect l="l" t="t" r="r" b="b"/>
            <a:pathLst>
              <a:path w="5778000" h="5778000">
                <a:moveTo>
                  <a:pt x="2889000" y="0"/>
                </a:moveTo>
                <a:cubicBezTo>
                  <a:pt x="4484551" y="0"/>
                  <a:pt x="5778000" y="1293449"/>
                  <a:pt x="5778000" y="2889000"/>
                </a:cubicBezTo>
                <a:cubicBezTo>
                  <a:pt x="5778000" y="4484551"/>
                  <a:pt x="4484551" y="5778000"/>
                  <a:pt x="2889000" y="5778000"/>
                </a:cubicBezTo>
                <a:cubicBezTo>
                  <a:pt x="1293449" y="5778000"/>
                  <a:pt x="0" y="4484551"/>
                  <a:pt x="0" y="2889000"/>
                </a:cubicBezTo>
                <a:cubicBezTo>
                  <a:pt x="0" y="1293449"/>
                  <a:pt x="1293449" y="0"/>
                  <a:pt x="28890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42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82" name="Straight Connector 2181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84" name="Group 2183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2185" name="Group 2184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2187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8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186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2190" name="Rectangle 2189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16E9532-6DC7-411D-A09F-8413A5B9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5289"/>
            <a:ext cx="6366000" cy="2226688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r>
              <a:rPr lang="en-US" sz="2700" dirty="0"/>
              <a:t>Our mission is to attract and support new businesses, create new jobs, facilitate infrastructure development, and offer services to address various county concerns.</a:t>
            </a:r>
            <a:br>
              <a:rPr lang="en-US" sz="2700" dirty="0"/>
            </a:br>
            <a:br>
              <a:rPr lang="en-US" sz="2700" dirty="0"/>
            </a:br>
            <a:endParaRPr lang="en-US" sz="2700" dirty="0"/>
          </a:p>
        </p:txBody>
      </p:sp>
      <p:grpSp>
        <p:nvGrpSpPr>
          <p:cNvPr id="2192" name="Group 2191">
            <a:extLst>
              <a:ext uri="{FF2B5EF4-FFF2-40B4-BE49-F238E27FC236}">
                <a16:creationId xmlns:a16="http://schemas.microsoft.com/office/drawing/2014/main" id="{50F37AA1-A09B-4E28-987B-38E5060E1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2193" name="Rectangle 2192">
              <a:extLst>
                <a:ext uri="{FF2B5EF4-FFF2-40B4-BE49-F238E27FC236}">
                  <a16:creationId xmlns:a16="http://schemas.microsoft.com/office/drawing/2014/main" id="{9874D018-FDBA-4AD4-8C74-17D41F4FB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94" name="Group 2193">
              <a:extLst>
                <a:ext uri="{FF2B5EF4-FFF2-40B4-BE49-F238E27FC236}">
                  <a16:creationId xmlns:a16="http://schemas.microsoft.com/office/drawing/2014/main" id="{DB43F5C4-EF74-49F4-97CB-97938DDC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2195" name="Group 2194">
                <a:extLst>
                  <a:ext uri="{FF2B5EF4-FFF2-40B4-BE49-F238E27FC236}">
                    <a16:creationId xmlns:a16="http://schemas.microsoft.com/office/drawing/2014/main" id="{B74E0761-A6EC-4896-A2D4-97A0AF0AA0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200" name="Freeform 68">
                  <a:extLst>
                    <a:ext uri="{FF2B5EF4-FFF2-40B4-BE49-F238E27FC236}">
                      <a16:creationId xmlns:a16="http://schemas.microsoft.com/office/drawing/2014/main" id="{E02DDA0C-BC2F-4EA7-B34E-E0A38B82BA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1" name="Freeform 69">
                  <a:extLst>
                    <a:ext uri="{FF2B5EF4-FFF2-40B4-BE49-F238E27FC236}">
                      <a16:creationId xmlns:a16="http://schemas.microsoft.com/office/drawing/2014/main" id="{CF13B05D-4163-4B4E-A2D2-FA7ED946823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2" name="Line 70">
                  <a:extLst>
                    <a:ext uri="{FF2B5EF4-FFF2-40B4-BE49-F238E27FC236}">
                      <a16:creationId xmlns:a16="http://schemas.microsoft.com/office/drawing/2014/main" id="{6D222543-B140-45C1-A731-C56E6B3A17C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196" name="Group 2195">
                <a:extLst>
                  <a:ext uri="{FF2B5EF4-FFF2-40B4-BE49-F238E27FC236}">
                    <a16:creationId xmlns:a16="http://schemas.microsoft.com/office/drawing/2014/main" id="{21D25868-4B38-41A5-8DA7-BB01E85342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197" name="Freeform 68">
                  <a:extLst>
                    <a:ext uri="{FF2B5EF4-FFF2-40B4-BE49-F238E27FC236}">
                      <a16:creationId xmlns:a16="http://schemas.microsoft.com/office/drawing/2014/main" id="{9BA6FA89-CCD8-4CC0-954F-FBBFA59737E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8" name="Freeform 69">
                  <a:extLst>
                    <a:ext uri="{FF2B5EF4-FFF2-40B4-BE49-F238E27FC236}">
                      <a16:creationId xmlns:a16="http://schemas.microsoft.com/office/drawing/2014/main" id="{73005E59-2B44-4A62-A8F1-504FB1706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9" name="Line 70">
                  <a:extLst>
                    <a:ext uri="{FF2B5EF4-FFF2-40B4-BE49-F238E27FC236}">
                      <a16:creationId xmlns:a16="http://schemas.microsoft.com/office/drawing/2014/main" id="{C9AB3E16-8B92-47B2-BA2E-02935767A80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8" name="Picture 7" descr="A group of people in a factory&#10;&#10;Description automatically generated">
            <a:extLst>
              <a:ext uri="{FF2B5EF4-FFF2-40B4-BE49-F238E27FC236}">
                <a16:creationId xmlns:a16="http://schemas.microsoft.com/office/drawing/2014/main" id="{83BEBD17-9406-4045-BBE3-8E2CE56CBE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137" b="2613"/>
          <a:stretch/>
        </p:blipFill>
        <p:spPr>
          <a:xfrm>
            <a:off x="5964950" y="540000"/>
            <a:ext cx="5778000" cy="5778000"/>
          </a:xfrm>
          <a:custGeom>
            <a:avLst/>
            <a:gdLst/>
            <a:ahLst/>
            <a:cxnLst/>
            <a:rect l="l" t="t" r="r" b="b"/>
            <a:pathLst>
              <a:path w="5778000" h="5778000">
                <a:moveTo>
                  <a:pt x="2889000" y="0"/>
                </a:moveTo>
                <a:cubicBezTo>
                  <a:pt x="4484551" y="0"/>
                  <a:pt x="5778000" y="1293449"/>
                  <a:pt x="5778000" y="2889000"/>
                </a:cubicBezTo>
                <a:cubicBezTo>
                  <a:pt x="5778000" y="4484551"/>
                  <a:pt x="4484551" y="5778000"/>
                  <a:pt x="2889000" y="5778000"/>
                </a:cubicBezTo>
                <a:cubicBezTo>
                  <a:pt x="1293449" y="5778000"/>
                  <a:pt x="0" y="4484551"/>
                  <a:pt x="0" y="2889000"/>
                </a:cubicBezTo>
                <a:cubicBezTo>
                  <a:pt x="0" y="1293449"/>
                  <a:pt x="1293449" y="0"/>
                  <a:pt x="2889000" y="0"/>
                </a:cubicBezTo>
                <a:close/>
              </a:path>
            </a:pathLst>
          </a:custGeom>
        </p:spPr>
      </p:pic>
      <p:sp>
        <p:nvSpPr>
          <p:cNvPr id="14" name="Rectangle 17">
            <a:extLst>
              <a:ext uri="{FF2B5EF4-FFF2-40B4-BE49-F238E27FC236}">
                <a16:creationId xmlns:a16="http://schemas.microsoft.com/office/drawing/2014/main" id="{F61638C6-CEB0-1F9E-FBB8-3E10E2277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38" y="2372061"/>
            <a:ext cx="577800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Created 5 Living Wage Jobs: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We are proud to have played a part in providing stable, well-paying employment opportunities within our community.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Supporting 2 Additional Businesses: 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In addition to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Longmire Springs, the business park serves as a home base for two local businesses, </a:t>
            </a:r>
            <a:r>
              <a:rPr kumimoji="0" lang="en-US" altLang="en-US" sz="1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which together employ an additional 5 people.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Empowering Small Businesses &amp; Artisans: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We provide space for dozens of small businesses and artisans, helping them connect with the community </a:t>
            </a:r>
            <a:r>
              <a:rPr lang="en-US" dirty="0"/>
              <a:t>and generate life sustaining income through sales.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lang="en-US" b="1" dirty="0"/>
              <a:t>Fostering Community Connection Through Volunteerism:</a:t>
            </a:r>
            <a:r>
              <a:rPr lang="en-US" dirty="0"/>
              <a:t> The Thrift &amp; Gift engages 20 local volunteers, mostly seniors, providing meaningful opportunities for them to stay connected and contribute to the community.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1173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CB64CE-63CE-4772-A964-52881F32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04" name="Straight Connector 3203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06" name="Group 3205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3207" name="Group 3206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3209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0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208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3212" name="Rectangle 3211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F57F5C0-FAEA-8C7C-A68A-1488A2FC7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395289"/>
            <a:ext cx="4075200" cy="222668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Beyond Goals:</a:t>
            </a:r>
            <a:br>
              <a:rPr lang="en-US" sz="3700" dirty="0"/>
            </a:br>
            <a:r>
              <a:rPr lang="en-US" sz="3700" dirty="0"/>
              <a:t>Building Community</a:t>
            </a:r>
            <a:br>
              <a:rPr lang="en-US" sz="3700" dirty="0"/>
            </a:br>
            <a:endParaRPr lang="en-US" sz="37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8F9C801-70FE-03DF-51F0-F3DDE2DF0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000" y="4248000"/>
            <a:ext cx="4075200" cy="1991435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lnSpc>
                <a:spcPct val="115000"/>
              </a:lnSpc>
            </a:pPr>
            <a:r>
              <a:rPr lang="en-US" sz="3300" spc="50" dirty="0">
                <a:effectLst/>
              </a:rPr>
              <a:t>Over 150 free, live music events hosted Ranging from jazz to country to reggae and more</a:t>
            </a:r>
            <a:endParaRPr lang="en-US" sz="3300" spc="50" dirty="0"/>
          </a:p>
        </p:txBody>
      </p:sp>
      <p:grpSp>
        <p:nvGrpSpPr>
          <p:cNvPr id="3214" name="Group 3213">
            <a:extLst>
              <a:ext uri="{FF2B5EF4-FFF2-40B4-BE49-F238E27FC236}">
                <a16:creationId xmlns:a16="http://schemas.microsoft.com/office/drawing/2014/main" id="{50F37AA1-A09B-4E28-987B-38E5060E1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3215" name="Rectangle 3214">
              <a:extLst>
                <a:ext uri="{FF2B5EF4-FFF2-40B4-BE49-F238E27FC236}">
                  <a16:creationId xmlns:a16="http://schemas.microsoft.com/office/drawing/2014/main" id="{9874D018-FDBA-4AD4-8C74-17D41F4FB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216" name="Group 3215">
              <a:extLst>
                <a:ext uri="{FF2B5EF4-FFF2-40B4-BE49-F238E27FC236}">
                  <a16:creationId xmlns:a16="http://schemas.microsoft.com/office/drawing/2014/main" id="{DB43F5C4-EF74-49F4-97CB-97938DDC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3217" name="Group 3216">
                <a:extLst>
                  <a:ext uri="{FF2B5EF4-FFF2-40B4-BE49-F238E27FC236}">
                    <a16:creationId xmlns:a16="http://schemas.microsoft.com/office/drawing/2014/main" id="{B74E0761-A6EC-4896-A2D4-97A0AF0AA0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3222" name="Freeform 68">
                  <a:extLst>
                    <a:ext uri="{FF2B5EF4-FFF2-40B4-BE49-F238E27FC236}">
                      <a16:creationId xmlns:a16="http://schemas.microsoft.com/office/drawing/2014/main" id="{E02DDA0C-BC2F-4EA7-B34E-E0A38B82BA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23" name="Freeform 69">
                  <a:extLst>
                    <a:ext uri="{FF2B5EF4-FFF2-40B4-BE49-F238E27FC236}">
                      <a16:creationId xmlns:a16="http://schemas.microsoft.com/office/drawing/2014/main" id="{CF13B05D-4163-4B4E-A2D2-FA7ED946823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24" name="Line 70">
                  <a:extLst>
                    <a:ext uri="{FF2B5EF4-FFF2-40B4-BE49-F238E27FC236}">
                      <a16:creationId xmlns:a16="http://schemas.microsoft.com/office/drawing/2014/main" id="{6D222543-B140-45C1-A731-C56E6B3A17C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218" name="Group 3217">
                <a:extLst>
                  <a:ext uri="{FF2B5EF4-FFF2-40B4-BE49-F238E27FC236}">
                    <a16:creationId xmlns:a16="http://schemas.microsoft.com/office/drawing/2014/main" id="{21D25868-4B38-41A5-8DA7-BB01E85342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3219" name="Freeform 68">
                  <a:extLst>
                    <a:ext uri="{FF2B5EF4-FFF2-40B4-BE49-F238E27FC236}">
                      <a16:creationId xmlns:a16="http://schemas.microsoft.com/office/drawing/2014/main" id="{9BA6FA89-CCD8-4CC0-954F-FBBFA59737E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20" name="Freeform 69">
                  <a:extLst>
                    <a:ext uri="{FF2B5EF4-FFF2-40B4-BE49-F238E27FC236}">
                      <a16:creationId xmlns:a16="http://schemas.microsoft.com/office/drawing/2014/main" id="{73005E59-2B44-4A62-A8F1-504FB1706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21" name="Line 70">
                  <a:extLst>
                    <a:ext uri="{FF2B5EF4-FFF2-40B4-BE49-F238E27FC236}">
                      <a16:creationId xmlns:a16="http://schemas.microsoft.com/office/drawing/2014/main" id="{C9AB3E16-8B92-47B2-BA2E-02935767A80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3" name="Picture 2" descr="A group of people playing instruments">
            <a:extLst>
              <a:ext uri="{FF2B5EF4-FFF2-40B4-BE49-F238E27FC236}">
                <a16:creationId xmlns:a16="http://schemas.microsoft.com/office/drawing/2014/main" id="{94E2C5F7-D1CF-A5A6-C226-201D5579C4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03" b="19247"/>
          <a:stretch/>
        </p:blipFill>
        <p:spPr>
          <a:xfrm>
            <a:off x="5964950" y="540000"/>
            <a:ext cx="5778000" cy="5778000"/>
          </a:xfrm>
          <a:custGeom>
            <a:avLst/>
            <a:gdLst/>
            <a:ahLst/>
            <a:cxnLst/>
            <a:rect l="l" t="t" r="r" b="b"/>
            <a:pathLst>
              <a:path w="5778000" h="5778000">
                <a:moveTo>
                  <a:pt x="2889000" y="0"/>
                </a:moveTo>
                <a:cubicBezTo>
                  <a:pt x="4484551" y="0"/>
                  <a:pt x="5778000" y="1293449"/>
                  <a:pt x="5778000" y="2889000"/>
                </a:cubicBezTo>
                <a:cubicBezTo>
                  <a:pt x="5778000" y="4484551"/>
                  <a:pt x="4484551" y="5778000"/>
                  <a:pt x="2889000" y="5778000"/>
                </a:cubicBezTo>
                <a:cubicBezTo>
                  <a:pt x="1293449" y="5778000"/>
                  <a:pt x="0" y="4484551"/>
                  <a:pt x="0" y="2889000"/>
                </a:cubicBezTo>
                <a:cubicBezTo>
                  <a:pt x="0" y="1293449"/>
                  <a:pt x="1293449" y="0"/>
                  <a:pt x="2889000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FDF007-3F52-D141-CA2D-34882AA6CB12}"/>
              </a:ext>
            </a:extLst>
          </p:cNvPr>
          <p:cNvSpPr txBox="1"/>
          <p:nvPr/>
        </p:nvSpPr>
        <p:spPr>
          <a:xfrm>
            <a:off x="412788" y="2357990"/>
            <a:ext cx="51477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“It had been decades since I had seen live jazz and I wasn’t sure I’d ever get to experience that again as I can’t drive very far these days. What a joy it was to get to see a 13-piece band twice this year! I even got to dance!” – Longmire Springs Patron</a:t>
            </a:r>
          </a:p>
        </p:txBody>
      </p:sp>
    </p:spTree>
    <p:extLst>
      <p:ext uri="{BB962C8B-B14F-4D97-AF65-F5344CB8AC3E}">
        <p14:creationId xmlns:p14="http://schemas.microsoft.com/office/powerpoint/2010/main" val="337197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27C6EA-1472-AE60-828E-6693E500B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31" name="Straight Connector 5130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33" name="Group 5132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5134" name="Group 5133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5136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7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135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5139" name="Rectangle 5138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D1724C1-3686-888E-773F-BF4FF67D2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395289"/>
            <a:ext cx="4075200" cy="222668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Beyond Goals:</a:t>
            </a:r>
            <a:br>
              <a:rPr lang="en-US" sz="3700" dirty="0"/>
            </a:br>
            <a:r>
              <a:rPr lang="en-US" sz="3700" dirty="0"/>
              <a:t>Building Community</a:t>
            </a:r>
            <a:br>
              <a:rPr lang="en-US" sz="3700" dirty="0"/>
            </a:br>
            <a:endParaRPr lang="en-US" sz="37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6E64FFF-6814-CF33-7F9F-3AA47E799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000" y="4248000"/>
            <a:ext cx="4075200" cy="206956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125000"/>
              </a:lnSpc>
            </a:pPr>
            <a:r>
              <a:rPr lang="en-US" sz="2400" spc="50" dirty="0">
                <a:effectLst/>
              </a:rPr>
              <a:t>Over 40 Classes ranging from jewelry making to cooking to hat burning and Collage</a:t>
            </a:r>
            <a:endParaRPr lang="en-US" sz="2400" spc="50" dirty="0"/>
          </a:p>
        </p:txBody>
      </p:sp>
      <p:grpSp>
        <p:nvGrpSpPr>
          <p:cNvPr id="5141" name="Group 5140">
            <a:extLst>
              <a:ext uri="{FF2B5EF4-FFF2-40B4-BE49-F238E27FC236}">
                <a16:creationId xmlns:a16="http://schemas.microsoft.com/office/drawing/2014/main" id="{50F37AA1-A09B-4E28-987B-38E5060E1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5142" name="Rectangle 5141">
              <a:extLst>
                <a:ext uri="{FF2B5EF4-FFF2-40B4-BE49-F238E27FC236}">
                  <a16:creationId xmlns:a16="http://schemas.microsoft.com/office/drawing/2014/main" id="{9874D018-FDBA-4AD4-8C74-17D41F4FB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143" name="Group 5142">
              <a:extLst>
                <a:ext uri="{FF2B5EF4-FFF2-40B4-BE49-F238E27FC236}">
                  <a16:creationId xmlns:a16="http://schemas.microsoft.com/office/drawing/2014/main" id="{DB43F5C4-EF74-49F4-97CB-97938DDC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5144" name="Group 5143">
                <a:extLst>
                  <a:ext uri="{FF2B5EF4-FFF2-40B4-BE49-F238E27FC236}">
                    <a16:creationId xmlns:a16="http://schemas.microsoft.com/office/drawing/2014/main" id="{B74E0761-A6EC-4896-A2D4-97A0AF0AA0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5149" name="Freeform 68">
                  <a:extLst>
                    <a:ext uri="{FF2B5EF4-FFF2-40B4-BE49-F238E27FC236}">
                      <a16:creationId xmlns:a16="http://schemas.microsoft.com/office/drawing/2014/main" id="{E02DDA0C-BC2F-4EA7-B34E-E0A38B82BA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50" name="Freeform 69">
                  <a:extLst>
                    <a:ext uri="{FF2B5EF4-FFF2-40B4-BE49-F238E27FC236}">
                      <a16:creationId xmlns:a16="http://schemas.microsoft.com/office/drawing/2014/main" id="{CF13B05D-4163-4B4E-A2D2-FA7ED946823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51" name="Line 70">
                  <a:extLst>
                    <a:ext uri="{FF2B5EF4-FFF2-40B4-BE49-F238E27FC236}">
                      <a16:creationId xmlns:a16="http://schemas.microsoft.com/office/drawing/2014/main" id="{6D222543-B140-45C1-A731-C56E6B3A17C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145" name="Group 5144">
                <a:extLst>
                  <a:ext uri="{FF2B5EF4-FFF2-40B4-BE49-F238E27FC236}">
                    <a16:creationId xmlns:a16="http://schemas.microsoft.com/office/drawing/2014/main" id="{21D25868-4B38-41A5-8DA7-BB01E85342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5146" name="Freeform 68">
                  <a:extLst>
                    <a:ext uri="{FF2B5EF4-FFF2-40B4-BE49-F238E27FC236}">
                      <a16:creationId xmlns:a16="http://schemas.microsoft.com/office/drawing/2014/main" id="{9BA6FA89-CCD8-4CC0-954F-FBBFA59737E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47" name="Freeform 69">
                  <a:extLst>
                    <a:ext uri="{FF2B5EF4-FFF2-40B4-BE49-F238E27FC236}">
                      <a16:creationId xmlns:a16="http://schemas.microsoft.com/office/drawing/2014/main" id="{73005E59-2B44-4A62-A8F1-504FB1706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48" name="Line 70">
                  <a:extLst>
                    <a:ext uri="{FF2B5EF4-FFF2-40B4-BE49-F238E27FC236}">
                      <a16:creationId xmlns:a16="http://schemas.microsoft.com/office/drawing/2014/main" id="{C9AB3E16-8B92-47B2-BA2E-02935767A80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5126" name="Picture 6" descr="Hat Burning Class - Lorraine's Legacy 2/3 @ 6pm | burlapandbarnwood">
            <a:extLst>
              <a:ext uri="{FF2B5EF4-FFF2-40B4-BE49-F238E27FC236}">
                <a16:creationId xmlns:a16="http://schemas.microsoft.com/office/drawing/2014/main" id="{BEFCB219-C04C-0FAF-9824-6EB006B0E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3" b="21597"/>
          <a:stretch/>
        </p:blipFill>
        <p:spPr bwMode="auto">
          <a:xfrm>
            <a:off x="5964950" y="540000"/>
            <a:ext cx="5778000" cy="5778000"/>
          </a:xfrm>
          <a:custGeom>
            <a:avLst/>
            <a:gdLst/>
            <a:ahLst/>
            <a:cxnLst/>
            <a:rect l="l" t="t" r="r" b="b"/>
            <a:pathLst>
              <a:path w="5778000" h="5778000">
                <a:moveTo>
                  <a:pt x="2889000" y="0"/>
                </a:moveTo>
                <a:cubicBezTo>
                  <a:pt x="4484551" y="0"/>
                  <a:pt x="5778000" y="1293449"/>
                  <a:pt x="5778000" y="2889000"/>
                </a:cubicBezTo>
                <a:cubicBezTo>
                  <a:pt x="5778000" y="4484551"/>
                  <a:pt x="4484551" y="5778000"/>
                  <a:pt x="2889000" y="5778000"/>
                </a:cubicBezTo>
                <a:cubicBezTo>
                  <a:pt x="1293449" y="5778000"/>
                  <a:pt x="0" y="4484551"/>
                  <a:pt x="0" y="2889000"/>
                </a:cubicBezTo>
                <a:cubicBezTo>
                  <a:pt x="0" y="1293449"/>
                  <a:pt x="1293449" y="0"/>
                  <a:pt x="28890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76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0AB4D4-2B96-4827-41EB-F7F8200CA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53" name="Straight Connector 6152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55" name="Group 6154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6156" name="Group 6155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6158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9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157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6161" name="Rectangle 6160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E02507-827F-0792-B2B2-FF458C702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395289"/>
            <a:ext cx="4075200" cy="222668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Beyond Goals:</a:t>
            </a:r>
            <a:br>
              <a:rPr lang="en-US" sz="3700" dirty="0"/>
            </a:br>
            <a:r>
              <a:rPr lang="en-US" sz="3700" dirty="0"/>
              <a:t>Building Community</a:t>
            </a:r>
            <a:br>
              <a:rPr lang="en-US" sz="3700" dirty="0"/>
            </a:br>
            <a:endParaRPr lang="en-US" sz="37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87B6AFF-4A0C-B4EC-1E33-16E5CF8FF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000" y="4248000"/>
            <a:ext cx="4075200" cy="20695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5000"/>
              </a:lnSpc>
            </a:pPr>
            <a:r>
              <a:rPr lang="en-US" sz="2400" spc="50" dirty="0">
                <a:effectLst/>
              </a:rPr>
              <a:t>Hosted 40 “Pay as you can” Wellness and Fitness classes</a:t>
            </a:r>
            <a:endParaRPr lang="en-US" sz="2400" spc="50" dirty="0"/>
          </a:p>
        </p:txBody>
      </p:sp>
      <p:grpSp>
        <p:nvGrpSpPr>
          <p:cNvPr id="6163" name="Group 6162">
            <a:extLst>
              <a:ext uri="{FF2B5EF4-FFF2-40B4-BE49-F238E27FC236}">
                <a16:creationId xmlns:a16="http://schemas.microsoft.com/office/drawing/2014/main" id="{50F37AA1-A09B-4E28-987B-38E5060E1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6164" name="Rectangle 6163">
              <a:extLst>
                <a:ext uri="{FF2B5EF4-FFF2-40B4-BE49-F238E27FC236}">
                  <a16:creationId xmlns:a16="http://schemas.microsoft.com/office/drawing/2014/main" id="{9874D018-FDBA-4AD4-8C74-17D41F4FB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165" name="Group 6164">
              <a:extLst>
                <a:ext uri="{FF2B5EF4-FFF2-40B4-BE49-F238E27FC236}">
                  <a16:creationId xmlns:a16="http://schemas.microsoft.com/office/drawing/2014/main" id="{DB43F5C4-EF74-49F4-97CB-97938DDC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6166" name="Group 6165">
                <a:extLst>
                  <a:ext uri="{FF2B5EF4-FFF2-40B4-BE49-F238E27FC236}">
                    <a16:creationId xmlns:a16="http://schemas.microsoft.com/office/drawing/2014/main" id="{B74E0761-A6EC-4896-A2D4-97A0AF0AA0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6171" name="Freeform 68">
                  <a:extLst>
                    <a:ext uri="{FF2B5EF4-FFF2-40B4-BE49-F238E27FC236}">
                      <a16:creationId xmlns:a16="http://schemas.microsoft.com/office/drawing/2014/main" id="{E02DDA0C-BC2F-4EA7-B34E-E0A38B82BA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72" name="Freeform 69">
                  <a:extLst>
                    <a:ext uri="{FF2B5EF4-FFF2-40B4-BE49-F238E27FC236}">
                      <a16:creationId xmlns:a16="http://schemas.microsoft.com/office/drawing/2014/main" id="{CF13B05D-4163-4B4E-A2D2-FA7ED946823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73" name="Line 70">
                  <a:extLst>
                    <a:ext uri="{FF2B5EF4-FFF2-40B4-BE49-F238E27FC236}">
                      <a16:creationId xmlns:a16="http://schemas.microsoft.com/office/drawing/2014/main" id="{6D222543-B140-45C1-A731-C56E6B3A17C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6167" name="Group 6166">
                <a:extLst>
                  <a:ext uri="{FF2B5EF4-FFF2-40B4-BE49-F238E27FC236}">
                    <a16:creationId xmlns:a16="http://schemas.microsoft.com/office/drawing/2014/main" id="{21D25868-4B38-41A5-8DA7-BB01E85342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6168" name="Freeform 68">
                  <a:extLst>
                    <a:ext uri="{FF2B5EF4-FFF2-40B4-BE49-F238E27FC236}">
                      <a16:creationId xmlns:a16="http://schemas.microsoft.com/office/drawing/2014/main" id="{9BA6FA89-CCD8-4CC0-954F-FBBFA59737E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69" name="Freeform 69">
                  <a:extLst>
                    <a:ext uri="{FF2B5EF4-FFF2-40B4-BE49-F238E27FC236}">
                      <a16:creationId xmlns:a16="http://schemas.microsoft.com/office/drawing/2014/main" id="{73005E59-2B44-4A62-A8F1-504FB1706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70" name="Line 70">
                  <a:extLst>
                    <a:ext uri="{FF2B5EF4-FFF2-40B4-BE49-F238E27FC236}">
                      <a16:creationId xmlns:a16="http://schemas.microsoft.com/office/drawing/2014/main" id="{C9AB3E16-8B92-47B2-BA2E-02935767A80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6148" name="Picture 4" descr="No photo description available.">
            <a:extLst>
              <a:ext uri="{FF2B5EF4-FFF2-40B4-BE49-F238E27FC236}">
                <a16:creationId xmlns:a16="http://schemas.microsoft.com/office/drawing/2014/main" id="{F9C7CE0B-2994-9FC0-A7C1-D7587A17F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4950" y="540000"/>
            <a:ext cx="5778000" cy="5778000"/>
          </a:xfrm>
          <a:custGeom>
            <a:avLst/>
            <a:gdLst/>
            <a:ahLst/>
            <a:cxnLst/>
            <a:rect l="l" t="t" r="r" b="b"/>
            <a:pathLst>
              <a:path w="5778000" h="5778000">
                <a:moveTo>
                  <a:pt x="2889000" y="0"/>
                </a:moveTo>
                <a:cubicBezTo>
                  <a:pt x="4484551" y="0"/>
                  <a:pt x="5778000" y="1293449"/>
                  <a:pt x="5778000" y="2889000"/>
                </a:cubicBezTo>
                <a:cubicBezTo>
                  <a:pt x="5778000" y="4484551"/>
                  <a:pt x="4484551" y="5778000"/>
                  <a:pt x="2889000" y="5778000"/>
                </a:cubicBezTo>
                <a:cubicBezTo>
                  <a:pt x="1293449" y="5778000"/>
                  <a:pt x="0" y="4484551"/>
                  <a:pt x="0" y="2889000"/>
                </a:cubicBezTo>
                <a:cubicBezTo>
                  <a:pt x="0" y="1293449"/>
                  <a:pt x="1293449" y="0"/>
                  <a:pt x="28890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40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211C60-5DE7-66F1-D228-59D22531F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5" name="Straight Connector 7174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77" name="Group 7176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7178" name="Group 7177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7180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81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79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7183" name="Rectangle 7182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6527DD-1FD3-6140-AA85-3AF44CDC6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395289"/>
            <a:ext cx="4075200" cy="222668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Beyond Goals:</a:t>
            </a:r>
            <a:br>
              <a:rPr lang="en-US" sz="3700" dirty="0"/>
            </a:br>
            <a:r>
              <a:rPr lang="en-US" sz="3700" dirty="0"/>
              <a:t>Building Community</a:t>
            </a:r>
            <a:br>
              <a:rPr lang="en-US" sz="3700" dirty="0"/>
            </a:br>
            <a:endParaRPr lang="en-US" sz="37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79837F8-529F-30CE-16CF-895F36906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000" y="4248000"/>
            <a:ext cx="4075200" cy="206956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115000"/>
              </a:lnSpc>
            </a:pPr>
            <a:r>
              <a:rPr lang="en-US" sz="2200" spc="50" dirty="0">
                <a:effectLst/>
              </a:rPr>
              <a:t>Provided space to the </a:t>
            </a:r>
            <a:r>
              <a:rPr lang="en-US" sz="2200" spc="50" dirty="0" err="1">
                <a:effectLst/>
              </a:rPr>
              <a:t>packwood</a:t>
            </a:r>
            <a:r>
              <a:rPr lang="en-US" sz="2200" spc="50" dirty="0">
                <a:effectLst/>
              </a:rPr>
              <a:t> Saturday market at no cost so that vendors could extend their season &amp; Revenue by four months</a:t>
            </a:r>
            <a:endParaRPr lang="en-US" sz="2200" spc="50" dirty="0"/>
          </a:p>
        </p:txBody>
      </p:sp>
      <p:grpSp>
        <p:nvGrpSpPr>
          <p:cNvPr id="7185" name="Group 7184">
            <a:extLst>
              <a:ext uri="{FF2B5EF4-FFF2-40B4-BE49-F238E27FC236}">
                <a16:creationId xmlns:a16="http://schemas.microsoft.com/office/drawing/2014/main" id="{50F37AA1-A09B-4E28-987B-38E5060E1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7186" name="Rectangle 7185">
              <a:extLst>
                <a:ext uri="{FF2B5EF4-FFF2-40B4-BE49-F238E27FC236}">
                  <a16:creationId xmlns:a16="http://schemas.microsoft.com/office/drawing/2014/main" id="{9874D018-FDBA-4AD4-8C74-17D41F4FB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187" name="Group 7186">
              <a:extLst>
                <a:ext uri="{FF2B5EF4-FFF2-40B4-BE49-F238E27FC236}">
                  <a16:creationId xmlns:a16="http://schemas.microsoft.com/office/drawing/2014/main" id="{DB43F5C4-EF74-49F4-97CB-97938DDC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7188" name="Group 7187">
                <a:extLst>
                  <a:ext uri="{FF2B5EF4-FFF2-40B4-BE49-F238E27FC236}">
                    <a16:creationId xmlns:a16="http://schemas.microsoft.com/office/drawing/2014/main" id="{B74E0761-A6EC-4896-A2D4-97A0AF0AA0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7193" name="Freeform 68">
                  <a:extLst>
                    <a:ext uri="{FF2B5EF4-FFF2-40B4-BE49-F238E27FC236}">
                      <a16:creationId xmlns:a16="http://schemas.microsoft.com/office/drawing/2014/main" id="{E02DDA0C-BC2F-4EA7-B34E-E0A38B82BA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94" name="Freeform 69">
                  <a:extLst>
                    <a:ext uri="{FF2B5EF4-FFF2-40B4-BE49-F238E27FC236}">
                      <a16:creationId xmlns:a16="http://schemas.microsoft.com/office/drawing/2014/main" id="{CF13B05D-4163-4B4E-A2D2-FA7ED946823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95" name="Line 70">
                  <a:extLst>
                    <a:ext uri="{FF2B5EF4-FFF2-40B4-BE49-F238E27FC236}">
                      <a16:creationId xmlns:a16="http://schemas.microsoft.com/office/drawing/2014/main" id="{6D222543-B140-45C1-A731-C56E6B3A17C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189" name="Group 7188">
                <a:extLst>
                  <a:ext uri="{FF2B5EF4-FFF2-40B4-BE49-F238E27FC236}">
                    <a16:creationId xmlns:a16="http://schemas.microsoft.com/office/drawing/2014/main" id="{21D25868-4B38-41A5-8DA7-BB01E85342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7190" name="Freeform 68">
                  <a:extLst>
                    <a:ext uri="{FF2B5EF4-FFF2-40B4-BE49-F238E27FC236}">
                      <a16:creationId xmlns:a16="http://schemas.microsoft.com/office/drawing/2014/main" id="{9BA6FA89-CCD8-4CC0-954F-FBBFA59737E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91" name="Freeform 69">
                  <a:extLst>
                    <a:ext uri="{FF2B5EF4-FFF2-40B4-BE49-F238E27FC236}">
                      <a16:creationId xmlns:a16="http://schemas.microsoft.com/office/drawing/2014/main" id="{73005E59-2B44-4A62-A8F1-504FB1706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92" name="Line 70">
                  <a:extLst>
                    <a:ext uri="{FF2B5EF4-FFF2-40B4-BE49-F238E27FC236}">
                      <a16:creationId xmlns:a16="http://schemas.microsoft.com/office/drawing/2014/main" id="{C9AB3E16-8B92-47B2-BA2E-02935767A80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7170" name="Picture 2" descr="May be an image of collard greens and chard">
            <a:extLst>
              <a:ext uri="{FF2B5EF4-FFF2-40B4-BE49-F238E27FC236}">
                <a16:creationId xmlns:a16="http://schemas.microsoft.com/office/drawing/2014/main" id="{B6A5BEBD-FD84-3D18-D113-039F322BB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 bwMode="auto">
          <a:xfrm>
            <a:off x="5964950" y="540000"/>
            <a:ext cx="5778000" cy="5778000"/>
          </a:xfrm>
          <a:custGeom>
            <a:avLst/>
            <a:gdLst/>
            <a:ahLst/>
            <a:cxnLst/>
            <a:rect l="l" t="t" r="r" b="b"/>
            <a:pathLst>
              <a:path w="5778000" h="5778000">
                <a:moveTo>
                  <a:pt x="2889000" y="0"/>
                </a:moveTo>
                <a:cubicBezTo>
                  <a:pt x="4484551" y="0"/>
                  <a:pt x="5778000" y="1293449"/>
                  <a:pt x="5778000" y="2889000"/>
                </a:cubicBezTo>
                <a:cubicBezTo>
                  <a:pt x="5778000" y="4484551"/>
                  <a:pt x="4484551" y="5778000"/>
                  <a:pt x="2889000" y="5778000"/>
                </a:cubicBezTo>
                <a:cubicBezTo>
                  <a:pt x="1293449" y="5778000"/>
                  <a:pt x="0" y="4484551"/>
                  <a:pt x="0" y="2889000"/>
                </a:cubicBezTo>
                <a:cubicBezTo>
                  <a:pt x="0" y="1293449"/>
                  <a:pt x="1293449" y="0"/>
                  <a:pt x="28890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45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6E9532-6DC7-411D-A09F-8413A5B9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408" y="0"/>
            <a:ext cx="6255903" cy="1862667"/>
          </a:xfrm>
        </p:spPr>
        <p:txBody>
          <a:bodyPr anchor="b">
            <a:normAutofit/>
          </a:bodyPr>
          <a:lstStyle/>
          <a:p>
            <a:r>
              <a:rPr lang="en-US" dirty="0"/>
              <a:t>Beyond Goals: Giving Back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C602EC3-0115-4FB6-BAA7-BCA17E61165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4129" y="1862667"/>
            <a:ext cx="11783741" cy="872244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</a:pPr>
            <a:r>
              <a:rPr lang="en-US" sz="1800" spc="50" dirty="0">
                <a:effectLst/>
              </a:rPr>
              <a:t>Over $25k in Charitable giving &amp;</a:t>
            </a:r>
            <a:br>
              <a:rPr lang="en-US" sz="1800" spc="50" dirty="0">
                <a:effectLst/>
              </a:rPr>
            </a:br>
            <a:r>
              <a:rPr lang="en-US" sz="1800" spc="50" dirty="0">
                <a:effectLst/>
              </a:rPr>
              <a:t>In-Kind donations</a:t>
            </a:r>
          </a:p>
          <a:p>
            <a:pPr>
              <a:lnSpc>
                <a:spcPct val="125000"/>
              </a:lnSpc>
            </a:pPr>
            <a:endParaRPr lang="en-US" sz="1800" spc="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3EE73E-F27F-7AEE-C57F-4D69B20CB46D}"/>
              </a:ext>
            </a:extLst>
          </p:cNvPr>
          <p:cNvSpPr txBox="1"/>
          <p:nvPr/>
        </p:nvSpPr>
        <p:spPr>
          <a:xfrm>
            <a:off x="6592711" y="3045003"/>
            <a:ext cx="397368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/>
              <a:t>Longmire makes donations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Friends of the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Livable Packwood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Packwood Senior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Rimrock Fire Victims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Onalaska Farm Sanctuary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Mt. Rainier National Park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White Pass Ski Patrol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White Pass High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Packwood Saturday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White Pass County Historical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Pinchot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Habitat for Humanity</a:t>
            </a:r>
            <a:br>
              <a:rPr lang="en-US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B79740-B084-FF60-D334-2AB0EE644CB8}"/>
              </a:ext>
            </a:extLst>
          </p:cNvPr>
          <p:cNvSpPr txBox="1"/>
          <p:nvPr/>
        </p:nvSpPr>
        <p:spPr>
          <a:xfrm>
            <a:off x="2506133" y="2649892"/>
            <a:ext cx="408657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/>
              <a:t>Thrift &amp; Gift makes donations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Fire Mountain Arts Council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Delta Rising Youth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Timberland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Friends of the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Livable Packwood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Packwood Trail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Packwood Senior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Packwood Early Learning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Roxie Theater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Gifford Pinchot </a:t>
            </a:r>
            <a:r>
              <a:rPr lang="en-US" dirty="0" err="1"/>
              <a:t>Trashforce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White Pass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White Pass County Museum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White Pass Food Bank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White Pass School Scholarships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185522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8AE25C0-66E9-4E74-9814-75E5D2A6CAB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B8954E08-A2C8-44D4-BABF-5531D0DF1F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EDA63D-DE73-4ED5-BDF0-D3D9FD35E1E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{D7D68290-E7B3-4744-B1DF-70BDB76FC110}tf11158769_win32</Template>
  <TotalTime>1250</TotalTime>
  <Words>698</Words>
  <Application>Microsoft Office PowerPoint</Application>
  <PresentationFormat>Widescreen</PresentationFormat>
  <Paragraphs>104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Aptos Narrow</vt:lpstr>
      <vt:lpstr>Arial</vt:lpstr>
      <vt:lpstr>Avenir Next LT Pro</vt:lpstr>
      <vt:lpstr>Calibri</vt:lpstr>
      <vt:lpstr>Goudy Old Style</vt:lpstr>
      <vt:lpstr>Script  </vt:lpstr>
      <vt:lpstr>Wingdings</vt:lpstr>
      <vt:lpstr>FrostyVTI</vt:lpstr>
      <vt:lpstr>East Lewis County Public Development Authority  “Unleashing Potential, Transforming Communities &amp; Building a Better Tomorrow."</vt:lpstr>
      <vt:lpstr>Agenda</vt:lpstr>
      <vt:lpstr>Goals  2024 </vt:lpstr>
      <vt:lpstr>      Our mission is to attract and support new businesses, create new jobs, facilitate infrastructure development, and offer services to address various county concerns.  </vt:lpstr>
      <vt:lpstr>Beyond Goals: Building Community </vt:lpstr>
      <vt:lpstr>Beyond Goals: Building Community </vt:lpstr>
      <vt:lpstr>Beyond Goals: Building Community </vt:lpstr>
      <vt:lpstr>Beyond Goals: Building Community </vt:lpstr>
      <vt:lpstr>Beyond Goals: Giving Back</vt:lpstr>
      <vt:lpstr>Our Future </vt:lpstr>
      <vt:lpstr>Critical Improvement Projects to Complete in 2025</vt:lpstr>
      <vt:lpstr>2025 Projected Revenue Over Expense</vt:lpstr>
      <vt:lpstr>Our Future </vt:lpstr>
      <vt:lpstr>Our Future </vt:lpstr>
      <vt:lpstr>Our Partnership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Amy Besunder</dc:creator>
  <cp:lastModifiedBy>Amy Besunder</cp:lastModifiedBy>
  <cp:revision>1</cp:revision>
  <dcterms:created xsi:type="dcterms:W3CDTF">2025-01-20T16:37:36Z</dcterms:created>
  <dcterms:modified xsi:type="dcterms:W3CDTF">2025-01-22T15:49:55Z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