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jpg" ContentType="image/jpeg"/>
  <Override PartName="/ppt/media/image16.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7.jpg" ContentType="image/jpeg"/>
  <Override PartName="/ppt/media/image58.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0" r:id="rId4"/>
    <p:sldId id="337" r:id="rId5"/>
    <p:sldId id="310" r:id="rId6"/>
    <p:sldId id="342" r:id="rId7"/>
    <p:sldId id="340" r:id="rId8"/>
    <p:sldId id="343" r:id="rId9"/>
    <p:sldId id="345" r:id="rId10"/>
    <p:sldId id="339" r:id="rId11"/>
    <p:sldId id="330" r:id="rId12"/>
    <p:sldId id="338" r:id="rId13"/>
    <p:sldId id="332" r:id="rId14"/>
    <p:sldId id="267" r:id="rId15"/>
    <p:sldId id="334" r:id="rId16"/>
    <p:sldId id="335" r:id="rId17"/>
    <p:sldId id="296" r:id="rId18"/>
    <p:sldId id="297" r:id="rId19"/>
    <p:sldId id="311" r:id="rId20"/>
    <p:sldId id="264" r:id="rId21"/>
    <p:sldId id="261" r:id="rId2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35" d="100"/>
          <a:sy n="35" d="100"/>
        </p:scale>
        <p:origin x="1394" y="31"/>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6/29/2022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6962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6/29/2022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6/29/2022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6/29/2022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6/29/2022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6/29/2022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6/29/2022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hyperlink" Target="https://chehalis.onerain.com/upload/files/6a9bf8e2-f04b-4165-8a9f-ce031d5db6b4.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2.png"/><Relationship Id="rId10" Type="http://schemas.openxmlformats.org/officeDocument/2006/relationships/image" Target="../media/image30.jpeg"/><Relationship Id="rId4" Type="http://schemas.openxmlformats.org/officeDocument/2006/relationships/image" Target="../media/image31.png"/><Relationship Id="rId9" Type="http://schemas.openxmlformats.org/officeDocument/2006/relationships/hyperlink" Target="https://chehalis.onerain.com/upload/files/6a9bf8e2-f04b-4165-8a9f-ce031d5db6b4.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ezview.wa.gov/site/alias__1492/37643/local_resolutions.aspx" TargetMode="External"/></Relationships>
</file>

<file path=ppt/slides/_rels/slide14.xml.rels><?xml version="1.0" encoding="UTF-8" standalone="yes"?>
<Relationships xmlns="http://schemas.openxmlformats.org/package/2006/relationships"><Relationship Id="rId13" Type="http://schemas.openxmlformats.org/officeDocument/2006/relationships/image" Target="../media/image45.jpg"/><Relationship Id="rId18" Type="http://schemas.openxmlformats.org/officeDocument/2006/relationships/image" Target="../media/image50.png"/><Relationship Id="rId26" Type="http://schemas.openxmlformats.org/officeDocument/2006/relationships/image" Target="../media/image57.jpg"/><Relationship Id="rId3" Type="http://schemas.openxmlformats.org/officeDocument/2006/relationships/image" Target="../media/image8.png"/><Relationship Id="rId21" Type="http://schemas.openxmlformats.org/officeDocument/2006/relationships/image" Target="../media/image53.png"/><Relationship Id="rId34" Type="http://schemas.openxmlformats.org/officeDocument/2006/relationships/image" Target="../media/image61.PN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4.xml"/><Relationship Id="rId16" Type="http://schemas.openxmlformats.org/officeDocument/2006/relationships/image" Target="../media/image48.jpg"/><Relationship Id="rId20" Type="http://schemas.openxmlformats.org/officeDocument/2006/relationships/image" Target="../media/image52.jpg"/><Relationship Id="rId29" Type="http://schemas.openxmlformats.org/officeDocument/2006/relationships/image" Target="../media/image61.svg"/><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3.png"/><Relationship Id="rId24" Type="http://schemas.openxmlformats.org/officeDocument/2006/relationships/image" Target="../media/image56.jpg"/><Relationship Id="rId32" Type="http://schemas.openxmlformats.org/officeDocument/2006/relationships/image" Target="../media/image8.svg"/><Relationship Id="rId5" Type="http://schemas.openxmlformats.org/officeDocument/2006/relationships/image" Target="../media/image37.jpg"/><Relationship Id="rId15" Type="http://schemas.openxmlformats.org/officeDocument/2006/relationships/image" Target="../media/image47.jpg"/><Relationship Id="rId23" Type="http://schemas.openxmlformats.org/officeDocument/2006/relationships/image" Target="../media/image55.png"/><Relationship Id="rId28" Type="http://schemas.openxmlformats.org/officeDocument/2006/relationships/image" Target="../media/image59.png"/><Relationship Id="rId10" Type="http://schemas.openxmlformats.org/officeDocument/2006/relationships/image" Target="../media/image42.png"/><Relationship Id="rId19" Type="http://schemas.openxmlformats.org/officeDocument/2006/relationships/image" Target="../media/image51.jpg"/><Relationship Id="rId31"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6.jpg"/><Relationship Id="rId22" Type="http://schemas.openxmlformats.org/officeDocument/2006/relationships/image" Target="../media/image54.jpg"/><Relationship Id="rId27" Type="http://schemas.openxmlformats.org/officeDocument/2006/relationships/image" Target="../media/image58.jpg"/><Relationship Id="rId30" Type="http://schemas.openxmlformats.org/officeDocument/2006/relationships/image" Target="../media/image60.PNG"/><Relationship Id="rId35" Type="http://schemas.openxmlformats.org/officeDocument/2006/relationships/image" Target="../media/image62.png"/><Relationship Id="rId8"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s://chehalis.onerain.com/upload/files/6a9bf8e2-f04b-4165-8a9f-ce031d5db6b4.pdf" TargetMode="External"/><Relationship Id="rId4" Type="http://schemas.openxmlformats.org/officeDocument/2006/relationships/hyperlink" Target="http://www.chehalisriverflood.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19.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5.jpg"/><Relationship Id="rId4" Type="http://schemas.openxmlformats.org/officeDocument/2006/relationships/image" Target="../media/image66.jpg"/><Relationship Id="rId9" Type="http://schemas.openxmlformats.org/officeDocument/2006/relationships/image" Target="../media/image71.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Lewis County</a:t>
            </a:r>
          </a:p>
          <a:p>
            <a:pPr marL="12700" marR="5080" indent="-12700" algn="ctr">
              <a:lnSpc>
                <a:spcPct val="135000"/>
              </a:lnSpc>
            </a:pPr>
            <a:r>
              <a:rPr lang="en-US" b="1" spc="-10" dirty="0">
                <a:solidFill>
                  <a:srgbClr val="303030"/>
                </a:solidFill>
                <a:latin typeface="Arial"/>
                <a:cs typeface="Arial"/>
              </a:rPr>
              <a:t>June 29,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18</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 Industrial Park)</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229100" y="405708"/>
            <a:ext cx="48387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Chehalis Industrial Park:</a:t>
            </a:r>
          </a:p>
          <a:p>
            <a:r>
              <a:rPr lang="en-US" sz="1600" dirty="0">
                <a:latin typeface="Arial" panose="020B0604020202020204" pitchFamily="34" charset="0"/>
                <a:cs typeface="Arial" panose="020B0604020202020204" pitchFamily="34" charset="0"/>
              </a:rPr>
              <a:t>“Regionalized Floodwater Management Approach”</a:t>
            </a:r>
          </a:p>
        </p:txBody>
      </p:sp>
      <p:sp>
        <p:nvSpPr>
          <p:cNvPr id="10" name="Footer Placeholder 2">
            <a:extLst>
              <a:ext uri="{FF2B5EF4-FFF2-40B4-BE49-F238E27FC236}">
                <a16:creationId xmlns:a16="http://schemas.microsoft.com/office/drawing/2014/main" id="{22B9BA58-95FD-E637-08FE-3DE7EF4B726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13" name="Picture 12" descr="A high angle view of a flooded area&#10;&#10;Description automatically generated with low confidence">
            <a:extLst>
              <a:ext uri="{FF2B5EF4-FFF2-40B4-BE49-F238E27FC236}">
                <a16:creationId xmlns:a16="http://schemas.microsoft.com/office/drawing/2014/main" id="{2D258486-5B72-CD23-969B-606F54135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486" y="5269725"/>
            <a:ext cx="1973714" cy="1479100"/>
          </a:xfrm>
          <a:prstGeom prst="rect">
            <a:avLst/>
          </a:prstGeom>
          <a:ln>
            <a:solidFill>
              <a:schemeClr val="accent1"/>
            </a:solidFill>
          </a:ln>
        </p:spPr>
      </p:pic>
      <p:sp>
        <p:nvSpPr>
          <p:cNvPr id="17" name="TextBox 16">
            <a:extLst>
              <a:ext uri="{FF2B5EF4-FFF2-40B4-BE49-F238E27FC236}">
                <a16:creationId xmlns:a16="http://schemas.microsoft.com/office/drawing/2014/main" id="{A0FD9ADC-3411-5F61-FF94-C0E3C291EE90}"/>
              </a:ext>
            </a:extLst>
          </p:cNvPr>
          <p:cNvSpPr txBox="1"/>
          <p:nvPr/>
        </p:nvSpPr>
        <p:spPr>
          <a:xfrm>
            <a:off x="3598762" y="5747665"/>
            <a:ext cx="2732094"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2019 Flooding, Rick Rouse</a:t>
            </a:r>
          </a:p>
        </p:txBody>
      </p:sp>
      <p:pic>
        <p:nvPicPr>
          <p:cNvPr id="18" name="Picture 17" descr="Map&#10;&#10;Description automatically generated">
            <a:extLst>
              <a:ext uri="{FF2B5EF4-FFF2-40B4-BE49-F238E27FC236}">
                <a16:creationId xmlns:a16="http://schemas.microsoft.com/office/drawing/2014/main" id="{6B95F3BC-241A-CD31-E2E2-EEB5B20AD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388" y="1641786"/>
            <a:ext cx="5955240" cy="3297950"/>
          </a:xfrm>
          <a:prstGeom prst="rect">
            <a:avLst/>
          </a:prstGeom>
        </p:spPr>
      </p:pic>
      <p:sp>
        <p:nvSpPr>
          <p:cNvPr id="22" name="TextBox 21">
            <a:extLst>
              <a:ext uri="{FF2B5EF4-FFF2-40B4-BE49-F238E27FC236}">
                <a16:creationId xmlns:a16="http://schemas.microsoft.com/office/drawing/2014/main" id="{8DEEAAA9-84C4-9788-3A71-E5FDD7B9B65B}"/>
              </a:ext>
            </a:extLst>
          </p:cNvPr>
          <p:cNvSpPr txBox="1"/>
          <p:nvPr/>
        </p:nvSpPr>
        <p:spPr>
          <a:xfrm>
            <a:off x="3111529" y="4876800"/>
            <a:ext cx="5943099"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Vicinity Topography, Lewis County GIS Web Map</a:t>
            </a:r>
          </a:p>
        </p:txBody>
      </p:sp>
      <p:pic>
        <p:nvPicPr>
          <p:cNvPr id="23" name="Picture 22">
            <a:extLst>
              <a:ext uri="{FF2B5EF4-FFF2-40B4-BE49-F238E27FC236}">
                <a16:creationId xmlns:a16="http://schemas.microsoft.com/office/drawing/2014/main" id="{A1F44129-927C-F057-3168-03AD7C3024D1}"/>
              </a:ext>
            </a:extLst>
          </p:cNvPr>
          <p:cNvPicPr>
            <a:picLocks noChangeAspect="1"/>
          </p:cNvPicPr>
          <p:nvPr/>
        </p:nvPicPr>
        <p:blipFill>
          <a:blip r:embed="rId6"/>
          <a:stretch>
            <a:fillRect/>
          </a:stretch>
        </p:blipFill>
        <p:spPr>
          <a:xfrm>
            <a:off x="70866" y="1839999"/>
            <a:ext cx="2969797" cy="3406398"/>
          </a:xfrm>
          <a:prstGeom prst="rect">
            <a:avLst/>
          </a:prstGeom>
          <a:ln>
            <a:solidFill>
              <a:schemeClr val="accent1"/>
            </a:solidFill>
          </a:ln>
        </p:spPr>
      </p:pic>
    </p:spTree>
    <p:extLst>
      <p:ext uri="{BB962C8B-B14F-4D97-AF65-F5344CB8AC3E}">
        <p14:creationId xmlns:p14="http://schemas.microsoft.com/office/powerpoint/2010/main" val="315421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18</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18</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13</a:t>
            </a:fld>
            <a:r>
              <a:rPr lang="en-US" spc="-5" dirty="0"/>
              <a:t> of 18</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6-29-2022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Office of Chehalis Basin, 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18</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836660" cy="2462213"/>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18</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026584" y="4343400"/>
            <a:ext cx="5112100" cy="1905000"/>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172200"/>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
        <p:nvSpPr>
          <p:cNvPr id="11" name="Footer Placeholder 2">
            <a:extLst>
              <a:ext uri="{FF2B5EF4-FFF2-40B4-BE49-F238E27FC236}">
                <a16:creationId xmlns:a16="http://schemas.microsoft.com/office/drawing/2014/main" id="{B3B9B4E6-14EC-EBF9-F87B-8880A1B3B4C8}"/>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20542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4185761"/>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(1) 2023-25 call for local projects will be issued June 29, 2022.</a:t>
            </a:r>
          </a:p>
          <a:p>
            <a:pPr marL="1841500" lvl="4">
              <a:buClr>
                <a:schemeClr val="tx1"/>
              </a:buClr>
              <a:buSzPct val="100000"/>
              <a:tabLst>
                <a:tab pos="355600" algn="l"/>
              </a:tabLst>
            </a:pPr>
            <a:r>
              <a:rPr lang="en-US" sz="1600" dirty="0">
                <a:solidFill>
                  <a:srgbClr val="303030"/>
                </a:solidFill>
                <a:latin typeface="Arial" panose="020B0604020202020204" pitchFamily="34" charset="0"/>
                <a:cs typeface="Arial" panose="020B0604020202020204" pitchFamily="34" charset="0"/>
              </a:rPr>
              <a:t>(2) Working with LC Public Works to scope out a $60K “</a:t>
            </a:r>
            <a:r>
              <a:rPr lang="en-US" sz="1600" dirty="0">
                <a:effectLst/>
                <a:latin typeface="Arial" panose="020B0604020202020204" pitchFamily="34" charset="0"/>
                <a:ea typeface="Calibri" panose="020F0502020204030204" pitchFamily="34" charset="0"/>
                <a:cs typeface="Arial" panose="020B0604020202020204" pitchFamily="34" charset="0"/>
              </a:rPr>
              <a:t>Lower </a:t>
            </a:r>
            <a:r>
              <a:rPr lang="en-US" sz="1600" dirty="0" err="1">
                <a:effectLst/>
                <a:latin typeface="Arial" panose="020B0604020202020204" pitchFamily="34" charset="0"/>
                <a:ea typeface="Calibri" panose="020F0502020204030204" pitchFamily="34" charset="0"/>
                <a:cs typeface="Arial" panose="020B0604020202020204" pitchFamily="34" charset="0"/>
              </a:rPr>
              <a:t>Boistfort</a:t>
            </a:r>
            <a:r>
              <a:rPr lang="en-US" sz="1600" dirty="0">
                <a:effectLst/>
                <a:latin typeface="Arial" panose="020B0604020202020204" pitchFamily="34" charset="0"/>
                <a:ea typeface="Calibri" panose="020F0502020204030204" pitchFamily="34" charset="0"/>
                <a:cs typeface="Arial" panose="020B0604020202020204" pitchFamily="34" charset="0"/>
              </a:rPr>
              <a:t> Valley preliminary CMZ study”</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4"/>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18</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5"/>
              <a:extLst>
                <a:ext uri="{FF2B5EF4-FFF2-40B4-BE49-F238E27FC236}">
                  <a16:creationId xmlns:a16="http://schemas.microsoft.com/office/drawing/2014/main" id="{ED338262-8FDC-0F87-633D-D4C8876199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4213473"/>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18</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304959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18</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18</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28600" y="2265417"/>
            <a:ext cx="6934200" cy="2916183"/>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18</a:t>
            </a:r>
          </a:p>
        </p:txBody>
      </p:sp>
      <p:sp>
        <p:nvSpPr>
          <p:cNvPr id="8" name="object 8">
            <a:extLst>
              <a:ext uri="{FF2B5EF4-FFF2-40B4-BE49-F238E27FC236}">
                <a16:creationId xmlns:a16="http://schemas.microsoft.com/office/drawing/2014/main" id="{FAB72DC5-BFCB-43DA-49B5-9D9581D964C6}"/>
              </a:ext>
            </a:extLst>
          </p:cNvPr>
          <p:cNvSpPr/>
          <p:nvPr/>
        </p:nvSpPr>
        <p:spPr>
          <a:xfrm>
            <a:off x="6591327" y="1676400"/>
            <a:ext cx="2019273" cy="1644702"/>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4576" y="4065353"/>
            <a:ext cx="2910824" cy="852939"/>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2898409781"/>
              </p:ext>
            </p:extLst>
          </p:nvPr>
        </p:nvGraphicFramePr>
        <p:xfrm>
          <a:off x="6004576" y="49084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370840">
                <a:tc gridSpan="2">
                  <a:txBody>
                    <a:bodyPr/>
                    <a:lstStyle/>
                    <a:p>
                      <a:pPr algn="ctr"/>
                      <a:r>
                        <a:rPr lang="en-US" sz="1400" dirty="0">
                          <a:hlinkClick r:id="rId7"/>
                        </a:rPr>
                        <a:t>https://chehalisbasinstrategy.com/</a:t>
                      </a:r>
                      <a:endParaRPr lang="en-US" sz="14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425" y="4439780"/>
            <a:ext cx="2962283" cy="1199019"/>
          </a:xfrm>
          <a:prstGeom prst="rect">
            <a:avLst/>
          </a:prstGeom>
        </p:spPr>
      </p:pic>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18</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a:t>
            </a:r>
            <a:r>
              <a:rPr lang="en-US" spc="-5"/>
              <a:t>of 18</a:t>
            </a:r>
            <a:endParaRPr lang="en-US" spc="-5" dirty="0"/>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625475" lvl="1" indent="-285750">
              <a:buClr>
                <a:srgbClr val="FF0000"/>
              </a:buClr>
              <a:buFont typeface="Courier New" panose="02070309020205020404" pitchFamily="49" charset="0"/>
              <a:buChar char="o"/>
              <a:tabLst>
                <a:tab pos="268605"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18</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18</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18</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6-29-2022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791200" y="401708"/>
            <a:ext cx="312420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6326252" y="3479950"/>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210678" y="4009468"/>
            <a:ext cx="3896000" cy="2154436"/>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 (~$9M annual in local and state tax revenues)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Tree>
    <p:extLst>
      <p:ext uri="{BB962C8B-B14F-4D97-AF65-F5344CB8AC3E}">
        <p14:creationId xmlns:p14="http://schemas.microsoft.com/office/powerpoint/2010/main" val="352080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14AE9C-D1FC-C9FE-A206-47FB35CA619B}"/>
              </a:ext>
            </a:extLst>
          </p:cNvPr>
          <p:cNvPicPr>
            <a:picLocks noChangeAspect="1"/>
          </p:cNvPicPr>
          <p:nvPr/>
        </p:nvPicPr>
        <p:blipFill>
          <a:blip r:embed="rId3"/>
          <a:stretch>
            <a:fillRect/>
          </a:stretch>
        </p:blipFill>
        <p:spPr>
          <a:xfrm>
            <a:off x="2836812" y="1589353"/>
            <a:ext cx="6277127" cy="4843967"/>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(Farm Pads)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562600" y="459432"/>
            <a:ext cx="336713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dirty="0">
                <a:latin typeface="Arial" panose="020B0604020202020204" pitchFamily="34" charset="0"/>
                <a:cs typeface="Arial" panose="020B0604020202020204" pitchFamily="34" charset="0"/>
              </a:rPr>
              <a:t> Farm Pads (Lewis and Grays Harbor counties)</a:t>
            </a: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
        <p:nvSpPr>
          <p:cNvPr id="15" name="TextBox 14">
            <a:extLst>
              <a:ext uri="{FF2B5EF4-FFF2-40B4-BE49-F238E27FC236}">
                <a16:creationId xmlns:a16="http://schemas.microsoft.com/office/drawing/2014/main" id="{10C65E81-0E41-7E84-1549-D4A67846BE3A}"/>
              </a:ext>
            </a:extLst>
          </p:cNvPr>
          <p:cNvSpPr txBox="1"/>
          <p:nvPr/>
        </p:nvSpPr>
        <p:spPr>
          <a:xfrm>
            <a:off x="76200" y="1929534"/>
            <a:ext cx="2760612" cy="4278094"/>
          </a:xfrm>
          <a:prstGeom prst="rect">
            <a:avLst/>
          </a:prstGeom>
          <a:noFill/>
        </p:spPr>
        <p:txBody>
          <a:bodyPr wrap="square">
            <a:spAutoFit/>
          </a:bodyPr>
          <a:lstStyle/>
          <a:p>
            <a:r>
              <a:rPr lang="en-US" sz="1600" b="1" dirty="0">
                <a:effectLst/>
                <a:latin typeface="Arial" panose="020B0604020202020204" pitchFamily="34" charset="0"/>
                <a:cs typeface="Arial" panose="020B0604020202020204" pitchFamily="34" charset="0"/>
              </a:rPr>
              <a:t>January 2022 </a:t>
            </a:r>
            <a:r>
              <a:rPr lang="en-US" sz="1600" b="1" dirty="0">
                <a:latin typeface="Arial" panose="020B0604020202020204" pitchFamily="34" charset="0"/>
                <a:cs typeface="Arial" panose="020B0604020202020204" pitchFamily="34" charset="0"/>
              </a:rPr>
              <a:t>Flood Event </a:t>
            </a:r>
            <a:r>
              <a:rPr lang="en-US" sz="1600" dirty="0">
                <a:latin typeface="Arial" panose="020B0604020202020204" pitchFamily="34" charset="0"/>
                <a:cs typeface="Arial" panose="020B0604020202020204" pitchFamily="34" charset="0"/>
              </a:rPr>
              <a:t>(</a:t>
            </a:r>
            <a:r>
              <a:rPr lang="en-US" sz="1600" dirty="0">
                <a:effectLst/>
                <a:latin typeface="Arial" panose="020B0604020202020204" pitchFamily="34" charset="0"/>
                <a:cs typeface="Arial" panose="020B0604020202020204" pitchFamily="34" charset="0"/>
              </a:rPr>
              <a:t>Bob Amrine, Lewis CD):</a:t>
            </a:r>
          </a:p>
          <a:p>
            <a:endParaRPr lang="en-US" sz="16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 pads worked for those who used their pads (animals did not drown like in 2007 and</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equipment was saved).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Farmers were grateful that their livelihoods could continue, and their animals were out of</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harm’s way (though in some cases they wish they had larger pads for more equipment).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t>
            </a:r>
            <a:r>
              <a:rPr lang="en-US" sz="3200" b="1" dirty="0" err="1">
                <a:solidFill>
                  <a:srgbClr val="00B050"/>
                </a:solidFill>
                <a:latin typeface="Arial Narrow"/>
                <a:cs typeface="Arial Narrow"/>
              </a:rPr>
              <a:t>Boistfort</a:t>
            </a:r>
            <a:r>
              <a:rPr lang="en-US" sz="3200" b="1" dirty="0">
                <a:solidFill>
                  <a:srgbClr val="00B050"/>
                </a:solidFill>
                <a:latin typeface="Arial Narrow"/>
                <a:cs typeface="Arial Narrow"/>
              </a:rPr>
              <a:t> Valley)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172200" y="383971"/>
            <a:ext cx="25908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err="1">
                <a:latin typeface="Arial" panose="020B0604020202020204" pitchFamily="34" charset="0"/>
                <a:cs typeface="Arial" panose="020B0604020202020204" pitchFamily="34" charset="0"/>
              </a:rPr>
              <a:t>Boistfort</a:t>
            </a:r>
            <a:r>
              <a:rPr lang="en-US" sz="1600" dirty="0">
                <a:latin typeface="Arial" panose="020B0604020202020204" pitchFamily="34" charset="0"/>
                <a:cs typeface="Arial" panose="020B0604020202020204" pitchFamily="34" charset="0"/>
              </a:rPr>
              <a:t> Valley Water Pre-Sedimentation Pond</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6-29-2022</a:t>
            </a:r>
            <a:endParaRPr lang="en-US" dirty="0"/>
          </a:p>
        </p:txBody>
      </p:sp>
      <p:pic>
        <p:nvPicPr>
          <p:cNvPr id="18" name="Picture 17" descr="A picture containing text, tree, sign&#10;&#10;Description automatically generated">
            <a:extLst>
              <a:ext uri="{FF2B5EF4-FFF2-40B4-BE49-F238E27FC236}">
                <a16:creationId xmlns:a16="http://schemas.microsoft.com/office/drawing/2014/main" id="{67B33FB6-9C5B-4C66-5276-27FB97CA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669637"/>
            <a:ext cx="3124200" cy="2343150"/>
          </a:xfrm>
          <a:prstGeom prst="rect">
            <a:avLst/>
          </a:prstGeom>
        </p:spPr>
      </p:pic>
      <p:pic>
        <p:nvPicPr>
          <p:cNvPr id="20" name="Picture 19" descr="A train on the railway tracks&#10;&#10;Description automatically generated with low confidence">
            <a:extLst>
              <a:ext uri="{FF2B5EF4-FFF2-40B4-BE49-F238E27FC236}">
                <a16:creationId xmlns:a16="http://schemas.microsoft.com/office/drawing/2014/main" id="{2B6F5CC8-DF09-A95D-6386-D57BCFD5F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4114800"/>
            <a:ext cx="3124200" cy="2343150"/>
          </a:xfrm>
          <a:prstGeom prst="rect">
            <a:avLst/>
          </a:prstGeom>
        </p:spPr>
      </p:pic>
      <p:pic>
        <p:nvPicPr>
          <p:cNvPr id="1026" name="Picture 2" descr="Lewis County Conservation District - Boistfort Valley Water Pre-Sedimentation  Pond Project">
            <a:extLst>
              <a:ext uri="{FF2B5EF4-FFF2-40B4-BE49-F238E27FC236}">
                <a16:creationId xmlns:a16="http://schemas.microsoft.com/office/drawing/2014/main" id="{47403C64-A6DA-FE0D-AD52-87F2A5E44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14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wis County Conservation District - Boistfort Valley Water Pre-Sedimentation  Pond Project">
            <a:extLst>
              <a:ext uri="{FF2B5EF4-FFF2-40B4-BE49-F238E27FC236}">
                <a16:creationId xmlns:a16="http://schemas.microsoft.com/office/drawing/2014/main" id="{CACD3352-93D9-7B3A-0003-5E732559D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676400"/>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91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t>
            </a:r>
            <a:r>
              <a:rPr lang="en-US" sz="3200" b="1" dirty="0" err="1">
                <a:solidFill>
                  <a:srgbClr val="00B050"/>
                </a:solidFill>
                <a:latin typeface="Arial Narrow"/>
                <a:cs typeface="Arial Narrow"/>
              </a:rPr>
              <a:t>Adna</a:t>
            </a:r>
            <a:r>
              <a:rPr lang="en-US" sz="3200" b="1" dirty="0">
                <a:solidFill>
                  <a:srgbClr val="00B050"/>
                </a:solidFill>
                <a:latin typeface="Arial Narrow"/>
                <a:cs typeface="Arial Narrow"/>
              </a:rPr>
              <a:t>)</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791200" y="430591"/>
            <a:ext cx="3058688"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err="1">
                <a:latin typeface="Arial" panose="020B0604020202020204" pitchFamily="34" charset="0"/>
                <a:cs typeface="Arial" panose="020B0604020202020204" pitchFamily="34" charset="0"/>
              </a:rPr>
              <a:t>Adna</a:t>
            </a:r>
            <a:r>
              <a:rPr lang="en-US" sz="1600" dirty="0">
                <a:latin typeface="Arial" panose="020B0604020202020204" pitchFamily="34" charset="0"/>
                <a:cs typeface="Arial" panose="020B0604020202020204" pitchFamily="34" charset="0"/>
              </a:rPr>
              <a:t> Levee Project (2013)</a:t>
            </a:r>
          </a:p>
        </p:txBody>
      </p:sp>
      <p:sp>
        <p:nvSpPr>
          <p:cNvPr id="12" name="Footer Placeholder 2">
            <a:extLst>
              <a:ext uri="{FF2B5EF4-FFF2-40B4-BE49-F238E27FC236}">
                <a16:creationId xmlns:a16="http://schemas.microsoft.com/office/drawing/2014/main" id="{60B57BD6-BEAC-761D-5F4F-ACAA3AAE63F3}"/>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13" name="Picture 12" descr="A picture containing outdoor, tree, ground, grass&#10;&#10;Description automatically generated">
            <a:extLst>
              <a:ext uri="{FF2B5EF4-FFF2-40B4-BE49-F238E27FC236}">
                <a16:creationId xmlns:a16="http://schemas.microsoft.com/office/drawing/2014/main" id="{D799D550-D634-7B48-602E-3ACC67FCA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007" y="1981201"/>
            <a:ext cx="2743200" cy="2057400"/>
          </a:xfrm>
          <a:prstGeom prst="rect">
            <a:avLst/>
          </a:prstGeom>
        </p:spPr>
      </p:pic>
      <p:pic>
        <p:nvPicPr>
          <p:cNvPr id="16" name="Picture 15" descr="A pile of dirt next to a road&#10;&#10;Description automatically generated with low confidence">
            <a:extLst>
              <a:ext uri="{FF2B5EF4-FFF2-40B4-BE49-F238E27FC236}">
                <a16:creationId xmlns:a16="http://schemas.microsoft.com/office/drawing/2014/main" id="{4062069D-C821-1240-A2AA-02C6F214E2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1" y="1981201"/>
            <a:ext cx="2743200" cy="2057400"/>
          </a:xfrm>
          <a:prstGeom prst="rect">
            <a:avLst/>
          </a:prstGeom>
        </p:spPr>
      </p:pic>
      <p:pic>
        <p:nvPicPr>
          <p:cNvPr id="19" name="Picture 18" descr="A picture containing grass, outdoor, sky, green&#10;&#10;Description automatically generated">
            <a:extLst>
              <a:ext uri="{FF2B5EF4-FFF2-40B4-BE49-F238E27FC236}">
                <a16:creationId xmlns:a16="http://schemas.microsoft.com/office/drawing/2014/main" id="{634FD7EE-BFB2-3CB5-6032-2C3990977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1981201"/>
            <a:ext cx="2692400" cy="2019300"/>
          </a:xfrm>
          <a:prstGeom prst="rect">
            <a:avLst/>
          </a:prstGeom>
        </p:spPr>
      </p:pic>
      <p:pic>
        <p:nvPicPr>
          <p:cNvPr id="21" name="Picture 20">
            <a:extLst>
              <a:ext uri="{FF2B5EF4-FFF2-40B4-BE49-F238E27FC236}">
                <a16:creationId xmlns:a16="http://schemas.microsoft.com/office/drawing/2014/main" id="{BADA1306-B2C4-562C-A445-EDD906CBA463}"/>
              </a:ext>
            </a:extLst>
          </p:cNvPr>
          <p:cNvPicPr>
            <a:picLocks noChangeAspect="1"/>
          </p:cNvPicPr>
          <p:nvPr/>
        </p:nvPicPr>
        <p:blipFill>
          <a:blip r:embed="rId7"/>
          <a:stretch>
            <a:fillRect/>
          </a:stretch>
        </p:blipFill>
        <p:spPr>
          <a:xfrm>
            <a:off x="949169" y="4188310"/>
            <a:ext cx="7238999" cy="2129118"/>
          </a:xfrm>
          <a:prstGeom prst="rect">
            <a:avLst/>
          </a:prstGeom>
        </p:spPr>
      </p:pic>
    </p:spTree>
    <p:extLst>
      <p:ext uri="{BB962C8B-B14F-4D97-AF65-F5344CB8AC3E}">
        <p14:creationId xmlns:p14="http://schemas.microsoft.com/office/powerpoint/2010/main" val="1286763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3083</TotalTime>
  <Words>1427</Words>
  <Application>Microsoft Office PowerPoint</Application>
  <PresentationFormat>On-screen Show (4:3)</PresentationFormat>
  <Paragraphs>285</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Narrow</vt:lpstr>
      <vt:lpstr>Calibri</vt:lpstr>
      <vt:lpstr>Courier New</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Rieva Lester</cp:lastModifiedBy>
  <cp:revision>490</cp:revision>
  <dcterms:created xsi:type="dcterms:W3CDTF">2014-07-10T07:00:35Z</dcterms:created>
  <dcterms:modified xsi:type="dcterms:W3CDTF">2022-06-29T20:48:33Z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