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8" r:id="rId1"/>
  </p:sldMasterIdLst>
  <p:notesMasterIdLst>
    <p:notesMasterId r:id="rId32"/>
  </p:notesMasterIdLst>
  <p:handoutMasterIdLst>
    <p:handoutMasterId r:id="rId33"/>
  </p:handoutMasterIdLst>
  <p:sldIdLst>
    <p:sldId id="397" r:id="rId2"/>
    <p:sldId id="657" r:id="rId3"/>
    <p:sldId id="643" r:id="rId4"/>
    <p:sldId id="642" r:id="rId5"/>
    <p:sldId id="632" r:id="rId6"/>
    <p:sldId id="645" r:id="rId7"/>
    <p:sldId id="644" r:id="rId8"/>
    <p:sldId id="661" r:id="rId9"/>
    <p:sldId id="647" r:id="rId10"/>
    <p:sldId id="649" r:id="rId11"/>
    <p:sldId id="650" r:id="rId12"/>
    <p:sldId id="617" r:id="rId13"/>
    <p:sldId id="618" r:id="rId14"/>
    <p:sldId id="660" r:id="rId15"/>
    <p:sldId id="651" r:id="rId16"/>
    <p:sldId id="627" r:id="rId17"/>
    <p:sldId id="640" r:id="rId18"/>
    <p:sldId id="641" r:id="rId19"/>
    <p:sldId id="628" r:id="rId20"/>
    <p:sldId id="633" r:id="rId21"/>
    <p:sldId id="637" r:id="rId22"/>
    <p:sldId id="654" r:id="rId23"/>
    <p:sldId id="639" r:id="rId24"/>
    <p:sldId id="638" r:id="rId25"/>
    <p:sldId id="635" r:id="rId26"/>
    <p:sldId id="652" r:id="rId27"/>
    <p:sldId id="655" r:id="rId28"/>
    <p:sldId id="658" r:id="rId29"/>
    <p:sldId id="656" r:id="rId30"/>
    <p:sldId id="65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bplanalp" initials="JA" lastIdx="3" clrIdx="0">
    <p:extLst>
      <p:ext uri="{19B8F6BF-5375-455C-9EA6-DF929625EA0E}">
        <p15:presenceInfo xmlns:p15="http://schemas.microsoft.com/office/powerpoint/2012/main" userId="8d311bb606c11032" providerId="Windows Live"/>
      </p:ext>
    </p:extLst>
  </p:cmAuthor>
  <p:cmAuthor id="2" name="Becky Butler" initials="BB" lastIdx="0" clrIdx="1">
    <p:extLst>
      <p:ext uri="{19B8F6BF-5375-455C-9EA6-DF929625EA0E}">
        <p15:presenceInfo xmlns:p15="http://schemas.microsoft.com/office/powerpoint/2012/main" userId="S-1-5-21-1694133401-726933419-6733296-2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C60FF-9E45-4DD1-9830-70CEE76D4289}" v="43" dt="2021-08-23T00:52:59.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7326" autoAdjust="0"/>
  </p:normalViewPr>
  <p:slideViewPr>
    <p:cSldViewPr showGuides="1">
      <p:cViewPr>
        <p:scale>
          <a:sx n="75" d="100"/>
          <a:sy n="75" d="100"/>
        </p:scale>
        <p:origin x="1428" y="294"/>
      </p:cViewPr>
      <p:guideLst>
        <p:guide orient="horz" pos="2160"/>
        <p:guide pos="2880"/>
      </p:guideLst>
    </p:cSldViewPr>
  </p:slideViewPr>
  <p:outlineViewPr>
    <p:cViewPr>
      <p:scale>
        <a:sx n="33" d="100"/>
        <a:sy n="33" d="100"/>
      </p:scale>
      <p:origin x="0" y="-30284"/>
    </p:cViewPr>
  </p:outlineViewPr>
  <p:notesTextViewPr>
    <p:cViewPr>
      <p:scale>
        <a:sx n="150" d="100"/>
        <a:sy n="150" d="100"/>
      </p:scale>
      <p:origin x="0" y="0"/>
    </p:cViewPr>
  </p:notesTextViewPr>
  <p:sorterViewPr>
    <p:cViewPr varScale="1">
      <p:scale>
        <a:sx n="1" d="1"/>
        <a:sy n="1" d="1"/>
      </p:scale>
      <p:origin x="0" y="-432"/>
    </p:cViewPr>
  </p:sorterViewPr>
  <p:notesViewPr>
    <p:cSldViewPr>
      <p:cViewPr>
        <p:scale>
          <a:sx n="150" d="100"/>
          <a:sy n="150" d="100"/>
        </p:scale>
        <p:origin x="384" y="-7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bplanalp" userId="8d311bb606c11032" providerId="LiveId" clId="{BE2C60FF-9E45-4DD1-9830-70CEE76D4289}"/>
    <pc:docChg chg="undo custSel addSld delSld modSld sldOrd">
      <pc:chgData name="John Abplanalp" userId="8d311bb606c11032" providerId="LiveId" clId="{BE2C60FF-9E45-4DD1-9830-70CEE76D4289}" dt="2021-08-23T01:01:25.947" v="87" actId="962"/>
      <pc:docMkLst>
        <pc:docMk/>
      </pc:docMkLst>
      <pc:sldChg chg="addSp delSp modSp mod addCm delCm">
        <pc:chgData name="John Abplanalp" userId="8d311bb606c11032" providerId="LiveId" clId="{BE2C60FF-9E45-4DD1-9830-70CEE76D4289}" dt="2021-08-23T00:02:20.504" v="27"/>
        <pc:sldMkLst>
          <pc:docMk/>
          <pc:sldMk cId="296821890" sldId="614"/>
        </pc:sldMkLst>
        <pc:spChg chg="del">
          <ac:chgData name="John Abplanalp" userId="8d311bb606c11032" providerId="LiveId" clId="{BE2C60FF-9E45-4DD1-9830-70CEE76D4289}" dt="2021-08-22T23:53:28.367" v="1"/>
          <ac:spMkLst>
            <pc:docMk/>
            <pc:sldMk cId="296821890" sldId="614"/>
            <ac:spMk id="2" creationId="{00000000-0000-0000-0000-000000000000}"/>
          </ac:spMkLst>
        </pc:spChg>
        <pc:spChg chg="add del mod">
          <ac:chgData name="John Abplanalp" userId="8d311bb606c11032" providerId="LiveId" clId="{BE2C60FF-9E45-4DD1-9830-70CEE76D4289}" dt="2021-08-22T23:57:50.425" v="13"/>
          <ac:spMkLst>
            <pc:docMk/>
            <pc:sldMk cId="296821890" sldId="614"/>
            <ac:spMk id="6" creationId="{D5A0ACD9-F7A2-4185-8ACE-70031091C754}"/>
          </ac:spMkLst>
        </pc:spChg>
        <pc:spChg chg="add del mod">
          <ac:chgData name="John Abplanalp" userId="8d311bb606c11032" providerId="LiveId" clId="{BE2C60FF-9E45-4DD1-9830-70CEE76D4289}" dt="2021-08-22T23:59:29.766" v="19"/>
          <ac:spMkLst>
            <pc:docMk/>
            <pc:sldMk cId="296821890" sldId="614"/>
            <ac:spMk id="9" creationId="{2485A0EC-C003-4560-92C2-345D5E3130C8}"/>
          </ac:spMkLst>
        </pc:spChg>
        <pc:graphicFrameChg chg="add del mod">
          <ac:chgData name="John Abplanalp" userId="8d311bb606c11032" providerId="LiveId" clId="{BE2C60FF-9E45-4DD1-9830-70CEE76D4289}" dt="2021-08-22T23:57:35.097" v="9" actId="478"/>
          <ac:graphicFrameMkLst>
            <pc:docMk/>
            <pc:sldMk cId="296821890" sldId="614"/>
            <ac:graphicFrameMk id="4" creationId="{00000000-0008-0000-0000-000002000000}"/>
          </ac:graphicFrameMkLst>
        </pc:graphicFrameChg>
        <pc:graphicFrameChg chg="add del mod">
          <ac:chgData name="John Abplanalp" userId="8d311bb606c11032" providerId="LiveId" clId="{BE2C60FF-9E45-4DD1-9830-70CEE76D4289}" dt="2021-08-22T23:59:13.518" v="17" actId="478"/>
          <ac:graphicFrameMkLst>
            <pc:docMk/>
            <pc:sldMk cId="296821890" sldId="614"/>
            <ac:graphicFrameMk id="7" creationId="{00000000-0008-0000-0000-000002000000}"/>
          </ac:graphicFrameMkLst>
        </pc:graphicFrameChg>
        <pc:graphicFrameChg chg="add mod">
          <ac:chgData name="John Abplanalp" userId="8d311bb606c11032" providerId="LiveId" clId="{BE2C60FF-9E45-4DD1-9830-70CEE76D4289}" dt="2021-08-23T00:02:20.504" v="27"/>
          <ac:graphicFrameMkLst>
            <pc:docMk/>
            <pc:sldMk cId="296821890" sldId="614"/>
            <ac:graphicFrameMk id="10" creationId="{00000000-0008-0000-0000-000002000000}"/>
          </ac:graphicFrameMkLst>
        </pc:graphicFrameChg>
      </pc:sldChg>
      <pc:sldChg chg="addSp delSp modSp mod ord">
        <pc:chgData name="John Abplanalp" userId="8d311bb606c11032" providerId="LiveId" clId="{BE2C60FF-9E45-4DD1-9830-70CEE76D4289}" dt="2021-08-23T00:50:43.811" v="76" actId="20577"/>
        <pc:sldMkLst>
          <pc:docMk/>
          <pc:sldMk cId="4057314336" sldId="615"/>
        </pc:sldMkLst>
        <pc:spChg chg="del">
          <ac:chgData name="John Abplanalp" userId="8d311bb606c11032" providerId="LiveId" clId="{BE2C60FF-9E45-4DD1-9830-70CEE76D4289}" dt="2021-08-23T00:37:50.137" v="40"/>
          <ac:spMkLst>
            <pc:docMk/>
            <pc:sldMk cId="4057314336" sldId="615"/>
            <ac:spMk id="2" creationId="{00000000-0000-0000-0000-000000000000}"/>
          </ac:spMkLst>
        </pc:spChg>
        <pc:spChg chg="mod">
          <ac:chgData name="John Abplanalp" userId="8d311bb606c11032" providerId="LiveId" clId="{BE2C60FF-9E45-4DD1-9830-70CEE76D4289}" dt="2021-08-23T00:50:43.811" v="76" actId="20577"/>
          <ac:spMkLst>
            <pc:docMk/>
            <pc:sldMk cId="4057314336" sldId="615"/>
            <ac:spMk id="3" creationId="{00000000-0000-0000-0000-000000000000}"/>
          </ac:spMkLst>
        </pc:spChg>
        <pc:graphicFrameChg chg="add mod">
          <ac:chgData name="John Abplanalp" userId="8d311bb606c11032" providerId="LiveId" clId="{BE2C60FF-9E45-4DD1-9830-70CEE76D4289}" dt="2021-08-23T00:48:35.948" v="54"/>
          <ac:graphicFrameMkLst>
            <pc:docMk/>
            <pc:sldMk cId="4057314336" sldId="615"/>
            <ac:graphicFrameMk id="4" creationId="{3EE0D598-A8AD-46DB-8C39-D90AC328F7D4}"/>
          </ac:graphicFrameMkLst>
        </pc:graphicFrameChg>
      </pc:sldChg>
      <pc:sldChg chg="addSp delSp modSp mod">
        <pc:chgData name="John Abplanalp" userId="8d311bb606c11032" providerId="LiveId" clId="{BE2C60FF-9E45-4DD1-9830-70CEE76D4289}" dt="2021-08-23T00:02:30.048" v="30" actId="27918"/>
        <pc:sldMkLst>
          <pc:docMk/>
          <pc:sldMk cId="2738149255" sldId="616"/>
        </pc:sldMkLst>
        <pc:spChg chg="del">
          <ac:chgData name="John Abplanalp" userId="8d311bb606c11032" providerId="LiveId" clId="{BE2C60FF-9E45-4DD1-9830-70CEE76D4289}" dt="2021-08-22T23:54:14.455" v="5"/>
          <ac:spMkLst>
            <pc:docMk/>
            <pc:sldMk cId="2738149255" sldId="616"/>
            <ac:spMk id="2" creationId="{00000000-0000-0000-0000-000000000000}"/>
          </ac:spMkLst>
        </pc:spChg>
        <pc:spChg chg="add del mod">
          <ac:chgData name="John Abplanalp" userId="8d311bb606c11032" providerId="LiveId" clId="{BE2C60FF-9E45-4DD1-9830-70CEE76D4289}" dt="2021-08-22T23:57:47.866" v="11"/>
          <ac:spMkLst>
            <pc:docMk/>
            <pc:sldMk cId="2738149255" sldId="616"/>
            <ac:spMk id="6" creationId="{2B61AE38-955F-4B94-B305-9FFC1B3424B0}"/>
          </ac:spMkLst>
        </pc:spChg>
        <pc:spChg chg="add del mod">
          <ac:chgData name="John Abplanalp" userId="8d311bb606c11032" providerId="LiveId" clId="{BE2C60FF-9E45-4DD1-9830-70CEE76D4289}" dt="2021-08-23T00:02:26.007" v="29"/>
          <ac:spMkLst>
            <pc:docMk/>
            <pc:sldMk cId="2738149255" sldId="616"/>
            <ac:spMk id="9" creationId="{98904EAF-E2FF-41BC-9848-356AEDFB252D}"/>
          </ac:spMkLst>
        </pc:spChg>
        <pc:graphicFrameChg chg="add del mod">
          <ac:chgData name="John Abplanalp" userId="8d311bb606c11032" providerId="LiveId" clId="{BE2C60FF-9E45-4DD1-9830-70CEE76D4289}" dt="2021-08-22T23:57:31.768" v="8" actId="478"/>
          <ac:graphicFrameMkLst>
            <pc:docMk/>
            <pc:sldMk cId="2738149255" sldId="616"/>
            <ac:graphicFrameMk id="4" creationId="{00000000-0008-0000-0000-000002000000}"/>
          </ac:graphicFrameMkLst>
        </pc:graphicFrameChg>
        <pc:graphicFrameChg chg="add del mod">
          <ac:chgData name="John Abplanalp" userId="8d311bb606c11032" providerId="LiveId" clId="{BE2C60FF-9E45-4DD1-9830-70CEE76D4289}" dt="2021-08-22T23:59:11.055" v="16" actId="478"/>
          <ac:graphicFrameMkLst>
            <pc:docMk/>
            <pc:sldMk cId="2738149255" sldId="616"/>
            <ac:graphicFrameMk id="7" creationId="{00000000-0008-0000-0000-000002000000}"/>
          </ac:graphicFrameMkLst>
        </pc:graphicFrameChg>
        <pc:graphicFrameChg chg="add mod">
          <ac:chgData name="John Abplanalp" userId="8d311bb606c11032" providerId="LiveId" clId="{BE2C60FF-9E45-4DD1-9830-70CEE76D4289}" dt="2021-08-23T00:02:26.007" v="29"/>
          <ac:graphicFrameMkLst>
            <pc:docMk/>
            <pc:sldMk cId="2738149255" sldId="616"/>
            <ac:graphicFrameMk id="10" creationId="{06BAD873-BDAC-432F-8AC2-32D24EE08389}"/>
          </ac:graphicFrameMkLst>
        </pc:graphicFrameChg>
      </pc:sldChg>
      <pc:sldChg chg="addSp delSp modSp add del mod">
        <pc:chgData name="John Abplanalp" userId="8d311bb606c11032" providerId="LiveId" clId="{BE2C60FF-9E45-4DD1-9830-70CEE76D4289}" dt="2021-08-23T00:52:59.075" v="83" actId="27918"/>
        <pc:sldMkLst>
          <pc:docMk/>
          <pc:sldMk cId="2122975987" sldId="617"/>
        </pc:sldMkLst>
        <pc:spChg chg="del">
          <ac:chgData name="John Abplanalp" userId="8d311bb606c11032" providerId="LiveId" clId="{BE2C60FF-9E45-4DD1-9830-70CEE76D4289}" dt="2021-08-23T00:23:53.477" v="32"/>
          <ac:spMkLst>
            <pc:docMk/>
            <pc:sldMk cId="2122975987" sldId="617"/>
            <ac:spMk id="2" creationId="{00000000-0000-0000-0000-000000000000}"/>
          </ac:spMkLst>
        </pc:spChg>
        <pc:spChg chg="add del mod">
          <ac:chgData name="John Abplanalp" userId="8d311bb606c11032" providerId="LiveId" clId="{BE2C60FF-9E45-4DD1-9830-70CEE76D4289}" dt="2021-08-23T00:52:47.560" v="82"/>
          <ac:spMkLst>
            <pc:docMk/>
            <pc:sldMk cId="2122975987" sldId="617"/>
            <ac:spMk id="6" creationId="{D0C2CE7F-5231-4540-8C30-55209F460EF8}"/>
          </ac:spMkLst>
        </pc:spChg>
        <pc:graphicFrameChg chg="add del mod">
          <ac:chgData name="John Abplanalp" userId="8d311bb606c11032" providerId="LiveId" clId="{BE2C60FF-9E45-4DD1-9830-70CEE76D4289}" dt="2021-08-23T00:52:39.842" v="80" actId="478"/>
          <ac:graphicFrameMkLst>
            <pc:docMk/>
            <pc:sldMk cId="2122975987" sldId="617"/>
            <ac:graphicFrameMk id="4" creationId="{A1C13D33-4255-4B43-8F80-27A3CFB5A553}"/>
          </ac:graphicFrameMkLst>
        </pc:graphicFrameChg>
        <pc:graphicFrameChg chg="add mod">
          <ac:chgData name="John Abplanalp" userId="8d311bb606c11032" providerId="LiveId" clId="{BE2C60FF-9E45-4DD1-9830-70CEE76D4289}" dt="2021-08-23T00:52:47.560" v="82"/>
          <ac:graphicFrameMkLst>
            <pc:docMk/>
            <pc:sldMk cId="2122975987" sldId="617"/>
            <ac:graphicFrameMk id="7" creationId="{ABA8E802-0C97-4456-9C5A-6EB531B798EC}"/>
          </ac:graphicFrameMkLst>
        </pc:graphicFrameChg>
      </pc:sldChg>
      <pc:sldChg chg="addSp delSp modSp mod">
        <pc:chgData name="John Abplanalp" userId="8d311bb606c11032" providerId="LiveId" clId="{BE2C60FF-9E45-4DD1-9830-70CEE76D4289}" dt="2021-08-23T00:24:54.763" v="37"/>
        <pc:sldMkLst>
          <pc:docMk/>
          <pc:sldMk cId="2877125234" sldId="618"/>
        </pc:sldMkLst>
        <pc:spChg chg="del">
          <ac:chgData name="John Abplanalp" userId="8d311bb606c11032" providerId="LiveId" clId="{BE2C60FF-9E45-4DD1-9830-70CEE76D4289}" dt="2021-08-23T00:24:54.763" v="37"/>
          <ac:spMkLst>
            <pc:docMk/>
            <pc:sldMk cId="2877125234" sldId="618"/>
            <ac:spMk id="2" creationId="{00000000-0000-0000-0000-000000000000}"/>
          </ac:spMkLst>
        </pc:spChg>
        <pc:graphicFrameChg chg="add mod">
          <ac:chgData name="John Abplanalp" userId="8d311bb606c11032" providerId="LiveId" clId="{BE2C60FF-9E45-4DD1-9830-70CEE76D4289}" dt="2021-08-23T00:24:54.763" v="37"/>
          <ac:graphicFrameMkLst>
            <pc:docMk/>
            <pc:sldMk cId="2877125234" sldId="618"/>
            <ac:graphicFrameMk id="4" creationId="{E4948A28-C0D9-4D86-B044-8DE73D5C5B37}"/>
          </ac:graphicFrameMkLst>
        </pc:graphicFrameChg>
      </pc:sldChg>
      <pc:sldChg chg="addSp delSp modSp mod">
        <pc:chgData name="John Abplanalp" userId="8d311bb606c11032" providerId="LiveId" clId="{BE2C60FF-9E45-4DD1-9830-70CEE76D4289}" dt="2021-08-23T00:50:31.899" v="65" actId="20577"/>
        <pc:sldMkLst>
          <pc:docMk/>
          <pc:sldMk cId="3104617143" sldId="619"/>
        </pc:sldMkLst>
        <pc:spChg chg="del">
          <ac:chgData name="John Abplanalp" userId="8d311bb606c11032" providerId="LiveId" clId="{BE2C60FF-9E45-4DD1-9830-70CEE76D4289}" dt="2021-08-23T00:46:47.290" v="45"/>
          <ac:spMkLst>
            <pc:docMk/>
            <pc:sldMk cId="3104617143" sldId="619"/>
            <ac:spMk id="2" creationId="{00000000-0000-0000-0000-000000000000}"/>
          </ac:spMkLst>
        </pc:spChg>
        <pc:spChg chg="mod">
          <ac:chgData name="John Abplanalp" userId="8d311bb606c11032" providerId="LiveId" clId="{BE2C60FF-9E45-4DD1-9830-70CEE76D4289}" dt="2021-08-23T00:50:31.899" v="65" actId="20577"/>
          <ac:spMkLst>
            <pc:docMk/>
            <pc:sldMk cId="3104617143" sldId="619"/>
            <ac:spMk id="3" creationId="{00000000-0000-0000-0000-000000000000}"/>
          </ac:spMkLst>
        </pc:spChg>
        <pc:graphicFrameChg chg="add mod">
          <ac:chgData name="John Abplanalp" userId="8d311bb606c11032" providerId="LiveId" clId="{BE2C60FF-9E45-4DD1-9830-70CEE76D4289}" dt="2021-08-23T00:47:19.912" v="49"/>
          <ac:graphicFrameMkLst>
            <pc:docMk/>
            <pc:sldMk cId="3104617143" sldId="619"/>
            <ac:graphicFrameMk id="4" creationId="{893DD2E6-31DD-4940-B9B2-819B9C0718E6}"/>
          </ac:graphicFrameMkLst>
        </pc:graphicFrameChg>
      </pc:sldChg>
      <pc:sldChg chg="addSp modSp new mod">
        <pc:chgData name="John Abplanalp" userId="8d311bb606c11032" providerId="LiveId" clId="{BE2C60FF-9E45-4DD1-9830-70CEE76D4289}" dt="2021-08-23T01:01:25.947" v="87" actId="962"/>
        <pc:sldMkLst>
          <pc:docMk/>
          <pc:sldMk cId="857433883" sldId="620"/>
        </pc:sldMkLst>
        <pc:picChg chg="add mod">
          <ac:chgData name="John Abplanalp" userId="8d311bb606c11032" providerId="LiveId" clId="{BE2C60FF-9E45-4DD1-9830-70CEE76D4289}" dt="2021-08-23T01:01:25.947" v="87" actId="962"/>
          <ac:picMkLst>
            <pc:docMk/>
            <pc:sldMk cId="857433883" sldId="620"/>
            <ac:picMk id="3" creationId="{89668D16-3BC4-4670-AE89-E94E593E3ED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cat>
            <c:numRef>
              <c:f>'[Chart in Microsoft PowerPoint]FTE''s  (2)'!$E$29:$S$29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in Microsoft PowerPoint]FTE''s  (2)'!$E$61:$S$61</c:f>
              <c:numCache>
                <c:formatCode>#,##0.00</c:formatCode>
                <c:ptCount val="15"/>
                <c:pt idx="0">
                  <c:v>634.54999999999995</c:v>
                </c:pt>
                <c:pt idx="1">
                  <c:v>594.52</c:v>
                </c:pt>
                <c:pt idx="2">
                  <c:v>566.33999999999992</c:v>
                </c:pt>
                <c:pt idx="3">
                  <c:v>525.86000000000013</c:v>
                </c:pt>
                <c:pt idx="4">
                  <c:v>526.01</c:v>
                </c:pt>
                <c:pt idx="5">
                  <c:v>534.95000000000005</c:v>
                </c:pt>
                <c:pt idx="6">
                  <c:v>538.96500000000003</c:v>
                </c:pt>
                <c:pt idx="7">
                  <c:v>543.30000000000007</c:v>
                </c:pt>
                <c:pt idx="8">
                  <c:v>547.92000000000007</c:v>
                </c:pt>
                <c:pt idx="9">
                  <c:v>554.88000000000011</c:v>
                </c:pt>
                <c:pt idx="10">
                  <c:v>552.08000000000004</c:v>
                </c:pt>
                <c:pt idx="11">
                  <c:v>554.12000000000012</c:v>
                </c:pt>
                <c:pt idx="12">
                  <c:v>560.23</c:v>
                </c:pt>
                <c:pt idx="13">
                  <c:v>594.48</c:v>
                </c:pt>
                <c:pt idx="14">
                  <c:v>597.7299999999999</c:v>
                </c:pt>
              </c:numCache>
            </c:numRef>
          </c:val>
          <c:extLst>
            <c:ext xmlns:c16="http://schemas.microsoft.com/office/drawing/2014/chart" uri="{C3380CC4-5D6E-409C-BE32-E72D297353CC}">
              <c16:uniqueId val="{00000000-DDAE-4D3C-8D9F-43595235D2E7}"/>
            </c:ext>
          </c:extLst>
        </c:ser>
        <c:dLbls>
          <c:showLegendKey val="0"/>
          <c:showVal val="0"/>
          <c:showCatName val="0"/>
          <c:showSerName val="0"/>
          <c:showPercent val="0"/>
          <c:showBubbleSize val="0"/>
        </c:dLbls>
        <c:gapWidth val="150"/>
        <c:shape val="box"/>
        <c:axId val="562076856"/>
        <c:axId val="562082104"/>
        <c:axId val="0"/>
      </c:bar3DChart>
      <c:catAx>
        <c:axId val="562076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082104"/>
        <c:crosses val="autoZero"/>
        <c:auto val="1"/>
        <c:lblAlgn val="ctr"/>
        <c:lblOffset val="100"/>
        <c:noMultiLvlLbl val="0"/>
      </c:catAx>
      <c:valAx>
        <c:axId val="562082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07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1A29E-6568-4E93-8F1C-A46F51F42722}"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90F0F25-91D4-4AEA-BA5E-872BAB1A0410}">
      <dgm:prSet custT="1"/>
      <dgm:spPr/>
      <dgm:t>
        <a:bodyPr/>
        <a:lstStyle/>
        <a:p>
          <a:r>
            <a:rPr lang="en-US" sz="2000" b="0" dirty="0" smtClean="0">
              <a:solidFill>
                <a:schemeClr val="tx2"/>
              </a:solidFill>
              <a:latin typeface="+mn-lt"/>
              <a:cs typeface="Arial" panose="020B0604020202020204" pitchFamily="34" charset="0"/>
            </a:rPr>
            <a:t>Budget Timeline</a:t>
          </a:r>
          <a:endParaRPr lang="en-US" sz="2000" b="0" dirty="0">
            <a:solidFill>
              <a:schemeClr val="tx2"/>
            </a:solidFill>
            <a:latin typeface="+mn-lt"/>
            <a:cs typeface="Arial" panose="020B0604020202020204" pitchFamily="34" charset="0"/>
          </a:endParaRPr>
        </a:p>
      </dgm:t>
    </dgm:pt>
    <dgm:pt modelId="{EEEA82B1-D49C-440D-BC87-156F31014EE5}" type="parTrans" cxnId="{C2BFABFA-8BB0-4A36-8518-0EE1F7DF902A}">
      <dgm:prSet/>
      <dgm:spPr/>
      <dgm:t>
        <a:bodyPr/>
        <a:lstStyle/>
        <a:p>
          <a:endParaRPr lang="en-US" sz="2000" b="0">
            <a:solidFill>
              <a:schemeClr val="tx2"/>
            </a:solidFill>
            <a:latin typeface="+mn-lt"/>
            <a:cs typeface="Arial" panose="020B0604020202020204" pitchFamily="34" charset="0"/>
          </a:endParaRPr>
        </a:p>
      </dgm:t>
    </dgm:pt>
    <dgm:pt modelId="{42541715-AFD0-4444-8A37-530EDBCEC158}" type="sibTrans" cxnId="{C2BFABFA-8BB0-4A36-8518-0EE1F7DF902A}">
      <dgm:prSet/>
      <dgm:spPr/>
      <dgm:t>
        <a:bodyPr/>
        <a:lstStyle/>
        <a:p>
          <a:endParaRPr lang="en-US" sz="2000" b="0">
            <a:solidFill>
              <a:schemeClr val="tx2"/>
            </a:solidFill>
            <a:latin typeface="+mn-lt"/>
            <a:cs typeface="Arial" panose="020B0604020202020204" pitchFamily="34" charset="0"/>
          </a:endParaRPr>
        </a:p>
      </dgm:t>
    </dgm:pt>
    <dgm:pt modelId="{62621F51-F198-4B4C-AE32-3A99C0FC9EE5}">
      <dgm:prSet custT="1"/>
      <dgm:spPr/>
      <dgm:t>
        <a:bodyPr/>
        <a:lstStyle/>
        <a:p>
          <a:r>
            <a:rPr lang="en-US" sz="2000" b="0" dirty="0" smtClean="0">
              <a:solidFill>
                <a:schemeClr val="tx2"/>
              </a:solidFill>
              <a:latin typeface="+mn-lt"/>
              <a:cs typeface="Arial" panose="020B0604020202020204" pitchFamily="34" charset="0"/>
            </a:rPr>
            <a:t>Fund Types</a:t>
          </a:r>
          <a:endParaRPr lang="en-US" sz="2000" b="0" dirty="0">
            <a:solidFill>
              <a:schemeClr val="tx2"/>
            </a:solidFill>
            <a:latin typeface="+mn-lt"/>
            <a:cs typeface="Arial" panose="020B0604020202020204" pitchFamily="34" charset="0"/>
          </a:endParaRPr>
        </a:p>
      </dgm:t>
    </dgm:pt>
    <dgm:pt modelId="{51848981-3BB4-46EF-AE1D-26E4454DBD46}" type="parTrans" cxnId="{9FB04D70-1490-461E-84BC-81310A22A4E3}">
      <dgm:prSet/>
      <dgm:spPr/>
      <dgm:t>
        <a:bodyPr/>
        <a:lstStyle/>
        <a:p>
          <a:endParaRPr lang="en-US" sz="2000" b="0">
            <a:solidFill>
              <a:schemeClr val="tx2"/>
            </a:solidFill>
            <a:latin typeface="+mn-lt"/>
            <a:cs typeface="Arial" panose="020B0604020202020204" pitchFamily="34" charset="0"/>
          </a:endParaRPr>
        </a:p>
      </dgm:t>
    </dgm:pt>
    <dgm:pt modelId="{4EA8EF8D-8BC1-41FA-8FAB-07CB34486A67}" type="sibTrans" cxnId="{9FB04D70-1490-461E-84BC-81310A22A4E3}">
      <dgm:prSet/>
      <dgm:spPr/>
      <dgm:t>
        <a:bodyPr/>
        <a:lstStyle/>
        <a:p>
          <a:endParaRPr lang="en-US" sz="2000" b="0">
            <a:solidFill>
              <a:schemeClr val="tx2"/>
            </a:solidFill>
            <a:latin typeface="+mn-lt"/>
            <a:cs typeface="Arial" panose="020B0604020202020204" pitchFamily="34" charset="0"/>
          </a:endParaRPr>
        </a:p>
      </dgm:t>
    </dgm:pt>
    <dgm:pt modelId="{AC36CE01-3D71-4CBE-8A7D-64E517E2E2E1}">
      <dgm:prSet custT="1"/>
      <dgm:spPr/>
      <dgm:t>
        <a:bodyPr/>
        <a:lstStyle/>
        <a:p>
          <a:r>
            <a:rPr lang="en-US" sz="2000" b="0" dirty="0" smtClean="0">
              <a:solidFill>
                <a:schemeClr val="tx2"/>
              </a:solidFill>
              <a:latin typeface="+mn-lt"/>
              <a:cs typeface="Arial" panose="020B0604020202020204" pitchFamily="34" charset="0"/>
            </a:rPr>
            <a:t>Revenue &amp; Expenditures</a:t>
          </a:r>
          <a:endParaRPr lang="en-US" sz="2000" b="0" dirty="0">
            <a:solidFill>
              <a:schemeClr val="tx2"/>
            </a:solidFill>
            <a:latin typeface="+mn-lt"/>
            <a:cs typeface="Arial" panose="020B0604020202020204" pitchFamily="34" charset="0"/>
          </a:endParaRPr>
        </a:p>
      </dgm:t>
    </dgm:pt>
    <dgm:pt modelId="{33C56C5C-364D-447C-856A-82C318F3B8C4}" type="parTrans" cxnId="{333F3C70-A499-4280-9AF6-B32897BCA097}">
      <dgm:prSet/>
      <dgm:spPr/>
      <dgm:t>
        <a:bodyPr/>
        <a:lstStyle/>
        <a:p>
          <a:endParaRPr lang="en-US" sz="2000" b="0">
            <a:solidFill>
              <a:schemeClr val="tx2"/>
            </a:solidFill>
            <a:latin typeface="+mn-lt"/>
            <a:cs typeface="Arial" panose="020B0604020202020204" pitchFamily="34" charset="0"/>
          </a:endParaRPr>
        </a:p>
      </dgm:t>
    </dgm:pt>
    <dgm:pt modelId="{9FA110BE-BAEC-4038-812C-BBAF0D6C6BFC}" type="sibTrans" cxnId="{333F3C70-A499-4280-9AF6-B32897BCA097}">
      <dgm:prSet/>
      <dgm:spPr/>
      <dgm:t>
        <a:bodyPr/>
        <a:lstStyle/>
        <a:p>
          <a:endParaRPr lang="en-US" sz="2000" b="0">
            <a:solidFill>
              <a:schemeClr val="tx2"/>
            </a:solidFill>
            <a:latin typeface="+mn-lt"/>
            <a:cs typeface="Arial" panose="020B0604020202020204" pitchFamily="34" charset="0"/>
          </a:endParaRPr>
        </a:p>
      </dgm:t>
    </dgm:pt>
    <dgm:pt modelId="{9DF513AE-8F88-4495-A52B-4E58FBC64A61}">
      <dgm:prSet custT="1"/>
      <dgm:spPr/>
      <dgm:t>
        <a:bodyPr/>
        <a:lstStyle/>
        <a:p>
          <a:r>
            <a:rPr lang="en-US" sz="2000" b="0" dirty="0" smtClean="0">
              <a:solidFill>
                <a:schemeClr val="tx2"/>
              </a:solidFill>
              <a:latin typeface="+mn-lt"/>
              <a:cs typeface="Arial" panose="020B0604020202020204" pitchFamily="34" charset="0"/>
            </a:rPr>
            <a:t>General Fund Expenditures By Function</a:t>
          </a:r>
          <a:endParaRPr lang="en-US" sz="2000" b="0" dirty="0">
            <a:solidFill>
              <a:schemeClr val="tx2"/>
            </a:solidFill>
            <a:latin typeface="+mn-lt"/>
            <a:cs typeface="Arial" panose="020B0604020202020204" pitchFamily="34" charset="0"/>
          </a:endParaRPr>
        </a:p>
      </dgm:t>
    </dgm:pt>
    <dgm:pt modelId="{DB4E429A-FC6B-4E6D-8289-8CA16921BBE9}" type="parTrans" cxnId="{211E7DD6-F276-47FC-97BD-4CD9818D339C}">
      <dgm:prSet/>
      <dgm:spPr/>
      <dgm:t>
        <a:bodyPr/>
        <a:lstStyle/>
        <a:p>
          <a:endParaRPr lang="en-US" sz="2000" b="0">
            <a:solidFill>
              <a:schemeClr val="tx2"/>
            </a:solidFill>
            <a:latin typeface="+mn-lt"/>
            <a:cs typeface="Arial" panose="020B0604020202020204" pitchFamily="34" charset="0"/>
          </a:endParaRPr>
        </a:p>
      </dgm:t>
    </dgm:pt>
    <dgm:pt modelId="{AE7F0BB1-65BE-4FBB-99A2-EC20A004611E}" type="sibTrans" cxnId="{211E7DD6-F276-47FC-97BD-4CD9818D339C}">
      <dgm:prSet/>
      <dgm:spPr/>
      <dgm:t>
        <a:bodyPr/>
        <a:lstStyle/>
        <a:p>
          <a:endParaRPr lang="en-US" sz="2000" b="0">
            <a:solidFill>
              <a:schemeClr val="tx2"/>
            </a:solidFill>
            <a:latin typeface="+mn-lt"/>
            <a:cs typeface="Arial" panose="020B0604020202020204" pitchFamily="34" charset="0"/>
          </a:endParaRPr>
        </a:p>
      </dgm:t>
    </dgm:pt>
    <dgm:pt modelId="{B2CCC9CE-1FDC-41E3-A768-3284F538EAFB}">
      <dgm:prSet custT="1"/>
      <dgm:spPr/>
      <dgm:t>
        <a:bodyPr/>
        <a:lstStyle/>
        <a:p>
          <a:r>
            <a:rPr lang="en-US" sz="2000" b="0" dirty="0" smtClean="0">
              <a:solidFill>
                <a:schemeClr val="tx2"/>
              </a:solidFill>
              <a:latin typeface="+mn-lt"/>
              <a:cs typeface="Arial" panose="020B0604020202020204" pitchFamily="34" charset="0"/>
            </a:rPr>
            <a:t>Summary of Preliminary Budget</a:t>
          </a:r>
          <a:endParaRPr lang="en-US" sz="2000" b="0" dirty="0">
            <a:solidFill>
              <a:schemeClr val="tx2"/>
            </a:solidFill>
            <a:latin typeface="+mn-lt"/>
            <a:cs typeface="Arial" panose="020B0604020202020204" pitchFamily="34" charset="0"/>
          </a:endParaRPr>
        </a:p>
      </dgm:t>
    </dgm:pt>
    <dgm:pt modelId="{3D8B4F22-CCEA-44C2-82B5-52185D74AFCC}" type="parTrans" cxnId="{033712C6-2BEC-4B9E-9D72-E45CFDC2B97E}">
      <dgm:prSet/>
      <dgm:spPr/>
      <dgm:t>
        <a:bodyPr/>
        <a:lstStyle/>
        <a:p>
          <a:endParaRPr lang="en-US" sz="2000" b="0">
            <a:solidFill>
              <a:schemeClr val="tx2"/>
            </a:solidFill>
            <a:latin typeface="+mn-lt"/>
            <a:cs typeface="Arial" panose="020B0604020202020204" pitchFamily="34" charset="0"/>
          </a:endParaRPr>
        </a:p>
      </dgm:t>
    </dgm:pt>
    <dgm:pt modelId="{45DAD524-C0B4-480F-BA42-7D98C5BA12FB}" type="sibTrans" cxnId="{033712C6-2BEC-4B9E-9D72-E45CFDC2B97E}">
      <dgm:prSet/>
      <dgm:spPr/>
      <dgm:t>
        <a:bodyPr/>
        <a:lstStyle/>
        <a:p>
          <a:endParaRPr lang="en-US" sz="2000" b="0">
            <a:solidFill>
              <a:schemeClr val="tx2"/>
            </a:solidFill>
            <a:latin typeface="+mn-lt"/>
            <a:cs typeface="Arial" panose="020B0604020202020204" pitchFamily="34" charset="0"/>
          </a:endParaRPr>
        </a:p>
      </dgm:t>
    </dgm:pt>
    <dgm:pt modelId="{A6F5A922-0B00-4CEB-A3C2-AFB667AC9DF7}">
      <dgm:prSet custT="1"/>
      <dgm:spPr/>
      <dgm:t>
        <a:bodyPr/>
        <a:lstStyle/>
        <a:p>
          <a:r>
            <a:rPr lang="en-US" sz="2000" b="0" dirty="0" smtClean="0">
              <a:solidFill>
                <a:schemeClr val="tx2"/>
              </a:solidFill>
              <a:latin typeface="+mn-lt"/>
              <a:cs typeface="Arial" panose="020B0604020202020204" pitchFamily="34" charset="0"/>
            </a:rPr>
            <a:t>Budget Allocation by County Function </a:t>
          </a:r>
          <a:endParaRPr lang="en-US" sz="2000" b="0" dirty="0">
            <a:solidFill>
              <a:schemeClr val="tx2"/>
            </a:solidFill>
            <a:latin typeface="+mn-lt"/>
            <a:cs typeface="Arial" panose="020B0604020202020204" pitchFamily="34" charset="0"/>
          </a:endParaRPr>
        </a:p>
      </dgm:t>
    </dgm:pt>
    <dgm:pt modelId="{6C87C5DC-CD0E-4F6A-827B-BBDC84A85118}" type="parTrans" cxnId="{BD4B31F8-9603-4D3E-9268-7A0695F21B85}">
      <dgm:prSet/>
      <dgm:spPr/>
      <dgm:t>
        <a:bodyPr/>
        <a:lstStyle/>
        <a:p>
          <a:endParaRPr lang="en-US" sz="2000" b="0">
            <a:solidFill>
              <a:schemeClr val="tx2"/>
            </a:solidFill>
            <a:latin typeface="+mn-lt"/>
            <a:cs typeface="Arial" panose="020B0604020202020204" pitchFamily="34" charset="0"/>
          </a:endParaRPr>
        </a:p>
      </dgm:t>
    </dgm:pt>
    <dgm:pt modelId="{6C2E8860-D6B4-4592-9F9C-06BB435C2144}" type="sibTrans" cxnId="{BD4B31F8-9603-4D3E-9268-7A0695F21B85}">
      <dgm:prSet/>
      <dgm:spPr/>
      <dgm:t>
        <a:bodyPr/>
        <a:lstStyle/>
        <a:p>
          <a:endParaRPr lang="en-US" sz="2000" b="0">
            <a:solidFill>
              <a:schemeClr val="tx2"/>
            </a:solidFill>
            <a:latin typeface="+mn-lt"/>
            <a:cs typeface="Arial" panose="020B0604020202020204" pitchFamily="34" charset="0"/>
          </a:endParaRPr>
        </a:p>
      </dgm:t>
    </dgm:pt>
    <dgm:pt modelId="{0627C4A9-04F3-4E81-8233-EB2E26640C67}">
      <dgm:prSet custT="1"/>
      <dgm:spPr/>
      <dgm:t>
        <a:bodyPr/>
        <a:lstStyle/>
        <a:p>
          <a:r>
            <a:rPr lang="en-US" sz="2000" b="0" dirty="0" smtClean="0">
              <a:solidFill>
                <a:schemeClr val="tx2"/>
              </a:solidFill>
              <a:latin typeface="+mn-lt"/>
              <a:cs typeface="Arial" panose="020B0604020202020204" pitchFamily="34" charset="0"/>
            </a:rPr>
            <a:t>County Employee Summary</a:t>
          </a:r>
          <a:endParaRPr lang="en-US" sz="2000" b="0" dirty="0">
            <a:solidFill>
              <a:schemeClr val="tx2"/>
            </a:solidFill>
            <a:latin typeface="+mn-lt"/>
            <a:cs typeface="Arial" panose="020B0604020202020204" pitchFamily="34" charset="0"/>
          </a:endParaRPr>
        </a:p>
      </dgm:t>
    </dgm:pt>
    <dgm:pt modelId="{F9B420FB-1CA3-41E3-867F-BF2DE3AD0570}" type="parTrans" cxnId="{0C6EEF64-40BC-4513-85DD-A24C203EEE0F}">
      <dgm:prSet/>
      <dgm:spPr/>
      <dgm:t>
        <a:bodyPr/>
        <a:lstStyle/>
        <a:p>
          <a:endParaRPr lang="en-US" sz="2000" b="0">
            <a:solidFill>
              <a:schemeClr val="tx2"/>
            </a:solidFill>
            <a:latin typeface="+mn-lt"/>
          </a:endParaRPr>
        </a:p>
      </dgm:t>
    </dgm:pt>
    <dgm:pt modelId="{24FC9EA7-77EB-4022-A470-49BFFE62357D}" type="sibTrans" cxnId="{0C6EEF64-40BC-4513-85DD-A24C203EEE0F}">
      <dgm:prSet/>
      <dgm:spPr/>
      <dgm:t>
        <a:bodyPr/>
        <a:lstStyle/>
        <a:p>
          <a:endParaRPr lang="en-US" sz="2000" b="0">
            <a:solidFill>
              <a:schemeClr val="tx2"/>
            </a:solidFill>
            <a:latin typeface="+mn-lt"/>
          </a:endParaRPr>
        </a:p>
      </dgm:t>
    </dgm:pt>
    <dgm:pt modelId="{F844C731-F4C2-442D-8E5D-1A6B6E31273D}">
      <dgm:prSet custT="1"/>
      <dgm:spPr/>
      <dgm:t>
        <a:bodyPr/>
        <a:lstStyle/>
        <a:p>
          <a:r>
            <a:rPr lang="en-US" sz="2000" b="0" dirty="0" smtClean="0">
              <a:solidFill>
                <a:schemeClr val="tx2"/>
              </a:solidFill>
              <a:latin typeface="+mn-lt"/>
              <a:cs typeface="Arial" panose="020B0604020202020204" pitchFamily="34" charset="0"/>
            </a:rPr>
            <a:t>Strategic Planning</a:t>
          </a:r>
          <a:endParaRPr lang="en-US" sz="2000" b="0" dirty="0">
            <a:solidFill>
              <a:schemeClr val="tx2"/>
            </a:solidFill>
            <a:latin typeface="+mn-lt"/>
            <a:cs typeface="Arial" panose="020B0604020202020204" pitchFamily="34" charset="0"/>
          </a:endParaRPr>
        </a:p>
      </dgm:t>
    </dgm:pt>
    <dgm:pt modelId="{FFF4DB65-3F62-4305-A426-D772DD7D907A}" type="parTrans" cxnId="{89EEBE8E-0381-4244-8ABB-0B7CD7146F42}">
      <dgm:prSet/>
      <dgm:spPr/>
      <dgm:t>
        <a:bodyPr/>
        <a:lstStyle/>
        <a:p>
          <a:endParaRPr lang="en-US" sz="2000" b="0">
            <a:solidFill>
              <a:schemeClr val="tx2"/>
            </a:solidFill>
            <a:latin typeface="+mn-lt"/>
          </a:endParaRPr>
        </a:p>
      </dgm:t>
    </dgm:pt>
    <dgm:pt modelId="{06776DCA-BA3B-402B-BE65-42FFE225AAB6}" type="sibTrans" cxnId="{89EEBE8E-0381-4244-8ABB-0B7CD7146F42}">
      <dgm:prSet/>
      <dgm:spPr/>
      <dgm:t>
        <a:bodyPr/>
        <a:lstStyle/>
        <a:p>
          <a:endParaRPr lang="en-US" sz="2000" b="0">
            <a:solidFill>
              <a:schemeClr val="tx2"/>
            </a:solidFill>
            <a:latin typeface="+mn-lt"/>
          </a:endParaRPr>
        </a:p>
      </dgm:t>
    </dgm:pt>
    <dgm:pt modelId="{22D598CE-1147-4C3D-B274-962FDB0B6A45}">
      <dgm:prSet custT="1"/>
      <dgm:spPr/>
      <dgm:t>
        <a:bodyPr/>
        <a:lstStyle/>
        <a:p>
          <a:r>
            <a:rPr lang="en-US" sz="2000" b="0" dirty="0" smtClean="0">
              <a:solidFill>
                <a:schemeClr val="tx2"/>
              </a:solidFill>
              <a:latin typeface="+mn-lt"/>
              <a:cs typeface="Arial" panose="020B0604020202020204" pitchFamily="34" charset="0"/>
            </a:rPr>
            <a:t>General Fund Reserves</a:t>
          </a:r>
          <a:endParaRPr lang="en-US" sz="2000" b="0" dirty="0">
            <a:solidFill>
              <a:schemeClr val="tx2"/>
            </a:solidFill>
            <a:latin typeface="+mn-lt"/>
            <a:cs typeface="Arial" panose="020B0604020202020204" pitchFamily="34" charset="0"/>
          </a:endParaRPr>
        </a:p>
      </dgm:t>
    </dgm:pt>
    <dgm:pt modelId="{43B05081-9C2C-411B-97E6-11AF55219147}" type="parTrans" cxnId="{0EFE0EA8-B095-406F-A1B0-5F6D5539A344}">
      <dgm:prSet/>
      <dgm:spPr/>
      <dgm:t>
        <a:bodyPr/>
        <a:lstStyle/>
        <a:p>
          <a:endParaRPr lang="en-US" sz="2000" b="0">
            <a:solidFill>
              <a:schemeClr val="tx2"/>
            </a:solidFill>
            <a:latin typeface="+mn-lt"/>
          </a:endParaRPr>
        </a:p>
      </dgm:t>
    </dgm:pt>
    <dgm:pt modelId="{26957280-0E44-4361-BA3B-3EE1CB04175A}" type="sibTrans" cxnId="{0EFE0EA8-B095-406F-A1B0-5F6D5539A344}">
      <dgm:prSet/>
      <dgm:spPr/>
      <dgm:t>
        <a:bodyPr/>
        <a:lstStyle/>
        <a:p>
          <a:endParaRPr lang="en-US" sz="2000" b="0">
            <a:solidFill>
              <a:schemeClr val="tx2"/>
            </a:solidFill>
            <a:latin typeface="+mn-lt"/>
          </a:endParaRPr>
        </a:p>
      </dgm:t>
    </dgm:pt>
    <dgm:pt modelId="{1F057FAD-CAEC-4B14-898F-01A3F11B70B4}">
      <dgm:prSet custT="1"/>
      <dgm:spPr/>
      <dgm:t>
        <a:bodyPr/>
        <a:lstStyle/>
        <a:p>
          <a:r>
            <a:rPr lang="en-US" sz="2000" b="0" dirty="0" smtClean="0">
              <a:solidFill>
                <a:schemeClr val="tx2"/>
              </a:solidFill>
              <a:latin typeface="+mn-lt"/>
              <a:cs typeface="Arial" panose="020B0604020202020204" pitchFamily="34" charset="0"/>
            </a:rPr>
            <a:t>American Rescue Plan Funds</a:t>
          </a:r>
          <a:endParaRPr lang="en-US" sz="2000" b="0" dirty="0">
            <a:solidFill>
              <a:schemeClr val="tx2"/>
            </a:solidFill>
            <a:latin typeface="+mn-lt"/>
            <a:cs typeface="Arial" panose="020B0604020202020204" pitchFamily="34" charset="0"/>
          </a:endParaRPr>
        </a:p>
      </dgm:t>
    </dgm:pt>
    <dgm:pt modelId="{1F12A1ED-6B41-4971-BC70-E115A32ADF0E}" type="parTrans" cxnId="{CD0CE203-BB97-40FA-994E-01ECBCF454D2}">
      <dgm:prSet/>
      <dgm:spPr/>
      <dgm:t>
        <a:bodyPr/>
        <a:lstStyle/>
        <a:p>
          <a:endParaRPr lang="en-US" sz="2000" b="0">
            <a:solidFill>
              <a:schemeClr val="tx2"/>
            </a:solidFill>
            <a:latin typeface="+mn-lt"/>
          </a:endParaRPr>
        </a:p>
      </dgm:t>
    </dgm:pt>
    <dgm:pt modelId="{E14D26F3-CEE3-4584-8662-72CC6D2E458E}" type="sibTrans" cxnId="{CD0CE203-BB97-40FA-994E-01ECBCF454D2}">
      <dgm:prSet/>
      <dgm:spPr/>
      <dgm:t>
        <a:bodyPr/>
        <a:lstStyle/>
        <a:p>
          <a:endParaRPr lang="en-US" sz="2000" b="0">
            <a:solidFill>
              <a:schemeClr val="tx2"/>
            </a:solidFill>
            <a:latin typeface="+mn-lt"/>
          </a:endParaRPr>
        </a:p>
      </dgm:t>
    </dgm:pt>
    <dgm:pt modelId="{8E0BC243-1084-4F27-869F-36CFED68A1F7}">
      <dgm:prSet custT="1"/>
      <dgm:spPr/>
      <dgm:t>
        <a:bodyPr/>
        <a:lstStyle/>
        <a:p>
          <a:r>
            <a:rPr lang="en-US" sz="2000" b="0" dirty="0" smtClean="0">
              <a:solidFill>
                <a:schemeClr val="tx2"/>
              </a:solidFill>
              <a:latin typeface="+mn-lt"/>
              <a:cs typeface="Arial" panose="020B0604020202020204" pitchFamily="34" charset="0"/>
            </a:rPr>
            <a:t>Budget Outlook</a:t>
          </a:r>
          <a:endParaRPr lang="en-US" sz="2000" b="0" dirty="0">
            <a:solidFill>
              <a:schemeClr val="tx2"/>
            </a:solidFill>
            <a:latin typeface="+mn-lt"/>
            <a:cs typeface="Arial" panose="020B0604020202020204" pitchFamily="34" charset="0"/>
          </a:endParaRPr>
        </a:p>
      </dgm:t>
    </dgm:pt>
    <dgm:pt modelId="{13E27430-615D-4560-9E6F-F94C079B1002}" type="parTrans" cxnId="{48B34BC5-59DF-46FF-8C41-9300247F440F}">
      <dgm:prSet/>
      <dgm:spPr/>
      <dgm:t>
        <a:bodyPr/>
        <a:lstStyle/>
        <a:p>
          <a:endParaRPr lang="en-US" sz="2000" b="0">
            <a:solidFill>
              <a:schemeClr val="tx2"/>
            </a:solidFill>
            <a:latin typeface="+mn-lt"/>
          </a:endParaRPr>
        </a:p>
      </dgm:t>
    </dgm:pt>
    <dgm:pt modelId="{2A3DCF19-D8AC-49DC-A2BF-724889876FFF}" type="sibTrans" cxnId="{48B34BC5-59DF-46FF-8C41-9300247F440F}">
      <dgm:prSet/>
      <dgm:spPr/>
      <dgm:t>
        <a:bodyPr/>
        <a:lstStyle/>
        <a:p>
          <a:endParaRPr lang="en-US" sz="2000" b="0">
            <a:solidFill>
              <a:schemeClr val="tx2"/>
            </a:solidFill>
            <a:latin typeface="+mn-lt"/>
          </a:endParaRPr>
        </a:p>
      </dgm:t>
    </dgm:pt>
    <dgm:pt modelId="{A97AAC34-4BC3-4F6E-BA31-30C8E3D9BECD}">
      <dgm:prSet custT="1"/>
      <dgm:spPr/>
      <dgm:t>
        <a:bodyPr/>
        <a:lstStyle/>
        <a:p>
          <a:r>
            <a:rPr lang="en-US" sz="2000" b="0" dirty="0" smtClean="0">
              <a:solidFill>
                <a:schemeClr val="tx2"/>
              </a:solidFill>
              <a:latin typeface="+mn-lt"/>
              <a:cs typeface="Arial" panose="020B0604020202020204" pitchFamily="34" charset="0"/>
            </a:rPr>
            <a:t>County Org Chart</a:t>
          </a:r>
          <a:endParaRPr lang="en-US" sz="2000" b="0" dirty="0">
            <a:solidFill>
              <a:schemeClr val="tx2"/>
            </a:solidFill>
            <a:latin typeface="+mn-lt"/>
            <a:cs typeface="Arial" panose="020B0604020202020204" pitchFamily="34" charset="0"/>
          </a:endParaRPr>
        </a:p>
      </dgm:t>
    </dgm:pt>
    <dgm:pt modelId="{5AABB095-DF5C-48C0-BED3-061F9D96257A}" type="parTrans" cxnId="{BAC2438A-9E74-4115-8924-18E6C27417E2}">
      <dgm:prSet/>
      <dgm:spPr/>
      <dgm:t>
        <a:bodyPr/>
        <a:lstStyle/>
        <a:p>
          <a:endParaRPr lang="en-US" sz="2000" b="0">
            <a:solidFill>
              <a:schemeClr val="tx2"/>
            </a:solidFill>
            <a:latin typeface="+mn-lt"/>
          </a:endParaRPr>
        </a:p>
      </dgm:t>
    </dgm:pt>
    <dgm:pt modelId="{327467BD-ED03-4312-B3B6-85F679D1CFB1}" type="sibTrans" cxnId="{BAC2438A-9E74-4115-8924-18E6C27417E2}">
      <dgm:prSet/>
      <dgm:spPr/>
      <dgm:t>
        <a:bodyPr/>
        <a:lstStyle/>
        <a:p>
          <a:endParaRPr lang="en-US" sz="2000" b="0">
            <a:solidFill>
              <a:schemeClr val="tx2"/>
            </a:solidFill>
            <a:latin typeface="+mn-lt"/>
          </a:endParaRPr>
        </a:p>
      </dgm:t>
    </dgm:pt>
    <dgm:pt modelId="{8C3A5C2E-F675-4B13-8348-3D7DF8EAC2DF}">
      <dgm:prSet custT="1"/>
      <dgm:spPr/>
      <dgm:t>
        <a:bodyPr/>
        <a:lstStyle/>
        <a:p>
          <a:endParaRPr lang="en-US" sz="2000" b="0" dirty="0">
            <a:solidFill>
              <a:schemeClr val="tx2"/>
            </a:solidFill>
            <a:latin typeface="+mn-lt"/>
            <a:cs typeface="Arial" panose="020B0604020202020204" pitchFamily="34" charset="0"/>
          </a:endParaRPr>
        </a:p>
      </dgm:t>
    </dgm:pt>
    <dgm:pt modelId="{52344E0D-C716-4AC8-85B1-088C44BA3C22}" type="parTrans" cxnId="{E17B2728-B41C-45BF-BF06-5CC075A43AF4}">
      <dgm:prSet/>
      <dgm:spPr/>
      <dgm:t>
        <a:bodyPr/>
        <a:lstStyle/>
        <a:p>
          <a:endParaRPr lang="en-US" sz="2000" b="0">
            <a:solidFill>
              <a:schemeClr val="tx2"/>
            </a:solidFill>
            <a:latin typeface="+mn-lt"/>
          </a:endParaRPr>
        </a:p>
      </dgm:t>
    </dgm:pt>
    <dgm:pt modelId="{1A8095C9-89A5-48F6-B56F-FA72EC18E1AB}" type="sibTrans" cxnId="{E17B2728-B41C-45BF-BF06-5CC075A43AF4}">
      <dgm:prSet/>
      <dgm:spPr/>
      <dgm:t>
        <a:bodyPr/>
        <a:lstStyle/>
        <a:p>
          <a:endParaRPr lang="en-US" sz="2000" b="0">
            <a:solidFill>
              <a:schemeClr val="tx2"/>
            </a:solidFill>
            <a:latin typeface="+mn-lt"/>
          </a:endParaRPr>
        </a:p>
      </dgm:t>
    </dgm:pt>
    <dgm:pt modelId="{BA62F9F1-E231-49A2-9DA7-63C0B79ADDE5}" type="pres">
      <dgm:prSet presAssocID="{F781A29E-6568-4E93-8F1C-A46F51F42722}" presName="vert0" presStyleCnt="0">
        <dgm:presLayoutVars>
          <dgm:dir/>
          <dgm:animOne val="branch"/>
          <dgm:animLvl val="lvl"/>
        </dgm:presLayoutVars>
      </dgm:prSet>
      <dgm:spPr/>
      <dgm:t>
        <a:bodyPr/>
        <a:lstStyle/>
        <a:p>
          <a:endParaRPr lang="en-US"/>
        </a:p>
      </dgm:t>
    </dgm:pt>
    <dgm:pt modelId="{45934046-5C32-4CE0-8A23-1D4537E4322B}" type="pres">
      <dgm:prSet presAssocID="{790F0F25-91D4-4AEA-BA5E-872BAB1A0410}" presName="thickLine" presStyleLbl="alignNode1" presStyleIdx="0" presStyleCnt="13"/>
      <dgm:spPr/>
      <dgm:t>
        <a:bodyPr/>
        <a:lstStyle/>
        <a:p>
          <a:endParaRPr lang="en-US"/>
        </a:p>
      </dgm:t>
    </dgm:pt>
    <dgm:pt modelId="{81E3FABD-68C9-4615-BD71-703E015CE6E0}" type="pres">
      <dgm:prSet presAssocID="{790F0F25-91D4-4AEA-BA5E-872BAB1A0410}" presName="horz1" presStyleCnt="0"/>
      <dgm:spPr/>
      <dgm:t>
        <a:bodyPr/>
        <a:lstStyle/>
        <a:p>
          <a:endParaRPr lang="en-US"/>
        </a:p>
      </dgm:t>
    </dgm:pt>
    <dgm:pt modelId="{39B9A483-085F-4ECB-8CBB-6C4171FBBF1B}" type="pres">
      <dgm:prSet presAssocID="{790F0F25-91D4-4AEA-BA5E-872BAB1A0410}" presName="tx1" presStyleLbl="revTx" presStyleIdx="0" presStyleCnt="13"/>
      <dgm:spPr/>
      <dgm:t>
        <a:bodyPr/>
        <a:lstStyle/>
        <a:p>
          <a:endParaRPr lang="en-US"/>
        </a:p>
      </dgm:t>
    </dgm:pt>
    <dgm:pt modelId="{AD29E46B-3160-448B-BBF0-DEFD6C4A4905}" type="pres">
      <dgm:prSet presAssocID="{790F0F25-91D4-4AEA-BA5E-872BAB1A0410}" presName="vert1" presStyleCnt="0"/>
      <dgm:spPr/>
      <dgm:t>
        <a:bodyPr/>
        <a:lstStyle/>
        <a:p>
          <a:endParaRPr lang="en-US"/>
        </a:p>
      </dgm:t>
    </dgm:pt>
    <dgm:pt modelId="{E65676B9-351B-441E-8E57-F3DE9F5EB260}" type="pres">
      <dgm:prSet presAssocID="{A97AAC34-4BC3-4F6E-BA31-30C8E3D9BECD}" presName="thickLine" presStyleLbl="alignNode1" presStyleIdx="1" presStyleCnt="13"/>
      <dgm:spPr/>
      <dgm:t>
        <a:bodyPr/>
        <a:lstStyle/>
        <a:p>
          <a:endParaRPr lang="en-US"/>
        </a:p>
      </dgm:t>
    </dgm:pt>
    <dgm:pt modelId="{09F93A9B-7348-4472-AEF7-B9AD2B93713B}" type="pres">
      <dgm:prSet presAssocID="{A97AAC34-4BC3-4F6E-BA31-30C8E3D9BECD}" presName="horz1" presStyleCnt="0"/>
      <dgm:spPr/>
      <dgm:t>
        <a:bodyPr/>
        <a:lstStyle/>
        <a:p>
          <a:endParaRPr lang="en-US"/>
        </a:p>
      </dgm:t>
    </dgm:pt>
    <dgm:pt modelId="{2C0CB5B0-B469-40B6-88B0-4CBA396EE2D0}" type="pres">
      <dgm:prSet presAssocID="{A97AAC34-4BC3-4F6E-BA31-30C8E3D9BECD}" presName="tx1" presStyleLbl="revTx" presStyleIdx="1" presStyleCnt="13"/>
      <dgm:spPr/>
      <dgm:t>
        <a:bodyPr/>
        <a:lstStyle/>
        <a:p>
          <a:endParaRPr lang="en-US"/>
        </a:p>
      </dgm:t>
    </dgm:pt>
    <dgm:pt modelId="{77703793-2229-4709-9AF3-67DBA6AE328C}" type="pres">
      <dgm:prSet presAssocID="{A97AAC34-4BC3-4F6E-BA31-30C8E3D9BECD}" presName="vert1" presStyleCnt="0"/>
      <dgm:spPr/>
      <dgm:t>
        <a:bodyPr/>
        <a:lstStyle/>
        <a:p>
          <a:endParaRPr lang="en-US"/>
        </a:p>
      </dgm:t>
    </dgm:pt>
    <dgm:pt modelId="{C33F1024-C0FF-45E6-9F19-A3CC3A0362A7}" type="pres">
      <dgm:prSet presAssocID="{8E0BC243-1084-4F27-869F-36CFED68A1F7}" presName="thickLine" presStyleLbl="alignNode1" presStyleIdx="2" presStyleCnt="13"/>
      <dgm:spPr/>
      <dgm:t>
        <a:bodyPr/>
        <a:lstStyle/>
        <a:p>
          <a:endParaRPr lang="en-US"/>
        </a:p>
      </dgm:t>
    </dgm:pt>
    <dgm:pt modelId="{C067B429-DC1E-44C8-B250-DBA05442A712}" type="pres">
      <dgm:prSet presAssocID="{8E0BC243-1084-4F27-869F-36CFED68A1F7}" presName="horz1" presStyleCnt="0"/>
      <dgm:spPr/>
      <dgm:t>
        <a:bodyPr/>
        <a:lstStyle/>
        <a:p>
          <a:endParaRPr lang="en-US"/>
        </a:p>
      </dgm:t>
    </dgm:pt>
    <dgm:pt modelId="{BC9F1538-290E-4D85-A3D2-3DC3FCB729BC}" type="pres">
      <dgm:prSet presAssocID="{8E0BC243-1084-4F27-869F-36CFED68A1F7}" presName="tx1" presStyleLbl="revTx" presStyleIdx="2" presStyleCnt="13"/>
      <dgm:spPr/>
      <dgm:t>
        <a:bodyPr/>
        <a:lstStyle/>
        <a:p>
          <a:endParaRPr lang="en-US"/>
        </a:p>
      </dgm:t>
    </dgm:pt>
    <dgm:pt modelId="{A5627709-9197-4D17-BB14-258400625A51}" type="pres">
      <dgm:prSet presAssocID="{8E0BC243-1084-4F27-869F-36CFED68A1F7}" presName="vert1" presStyleCnt="0"/>
      <dgm:spPr/>
      <dgm:t>
        <a:bodyPr/>
        <a:lstStyle/>
        <a:p>
          <a:endParaRPr lang="en-US"/>
        </a:p>
      </dgm:t>
    </dgm:pt>
    <dgm:pt modelId="{E373719B-5BDE-4E94-A4FC-2475067D18DF}" type="pres">
      <dgm:prSet presAssocID="{62621F51-F198-4B4C-AE32-3A99C0FC9EE5}" presName="thickLine" presStyleLbl="alignNode1" presStyleIdx="3" presStyleCnt="13"/>
      <dgm:spPr/>
      <dgm:t>
        <a:bodyPr/>
        <a:lstStyle/>
        <a:p>
          <a:endParaRPr lang="en-US"/>
        </a:p>
      </dgm:t>
    </dgm:pt>
    <dgm:pt modelId="{F7DAC4CF-2468-409D-B8B6-E6C8F394441A}" type="pres">
      <dgm:prSet presAssocID="{62621F51-F198-4B4C-AE32-3A99C0FC9EE5}" presName="horz1" presStyleCnt="0"/>
      <dgm:spPr/>
      <dgm:t>
        <a:bodyPr/>
        <a:lstStyle/>
        <a:p>
          <a:endParaRPr lang="en-US"/>
        </a:p>
      </dgm:t>
    </dgm:pt>
    <dgm:pt modelId="{169EC0E2-7B43-49B0-A74A-3F2C2E4BCCEC}" type="pres">
      <dgm:prSet presAssocID="{62621F51-F198-4B4C-AE32-3A99C0FC9EE5}" presName="tx1" presStyleLbl="revTx" presStyleIdx="3" presStyleCnt="13"/>
      <dgm:spPr/>
      <dgm:t>
        <a:bodyPr/>
        <a:lstStyle/>
        <a:p>
          <a:endParaRPr lang="en-US"/>
        </a:p>
      </dgm:t>
    </dgm:pt>
    <dgm:pt modelId="{69DC13C1-493B-48DB-A94F-2687C9A47498}" type="pres">
      <dgm:prSet presAssocID="{62621F51-F198-4B4C-AE32-3A99C0FC9EE5}" presName="vert1" presStyleCnt="0"/>
      <dgm:spPr/>
      <dgm:t>
        <a:bodyPr/>
        <a:lstStyle/>
        <a:p>
          <a:endParaRPr lang="en-US"/>
        </a:p>
      </dgm:t>
    </dgm:pt>
    <dgm:pt modelId="{1EA0784C-D3D0-4023-8960-4A1AA8257E89}" type="pres">
      <dgm:prSet presAssocID="{A6F5A922-0B00-4CEB-A3C2-AFB667AC9DF7}" presName="thickLine" presStyleLbl="alignNode1" presStyleIdx="4" presStyleCnt="13"/>
      <dgm:spPr/>
      <dgm:t>
        <a:bodyPr/>
        <a:lstStyle/>
        <a:p>
          <a:endParaRPr lang="en-US"/>
        </a:p>
      </dgm:t>
    </dgm:pt>
    <dgm:pt modelId="{7DE50C07-410F-4B26-AC5E-16D5486BFDC0}" type="pres">
      <dgm:prSet presAssocID="{A6F5A922-0B00-4CEB-A3C2-AFB667AC9DF7}" presName="horz1" presStyleCnt="0"/>
      <dgm:spPr/>
      <dgm:t>
        <a:bodyPr/>
        <a:lstStyle/>
        <a:p>
          <a:endParaRPr lang="en-US"/>
        </a:p>
      </dgm:t>
    </dgm:pt>
    <dgm:pt modelId="{5EBB619B-04C5-41E3-A9AE-3EF241028C60}" type="pres">
      <dgm:prSet presAssocID="{A6F5A922-0B00-4CEB-A3C2-AFB667AC9DF7}" presName="tx1" presStyleLbl="revTx" presStyleIdx="4" presStyleCnt="13"/>
      <dgm:spPr/>
      <dgm:t>
        <a:bodyPr/>
        <a:lstStyle/>
        <a:p>
          <a:endParaRPr lang="en-US"/>
        </a:p>
      </dgm:t>
    </dgm:pt>
    <dgm:pt modelId="{D4F51A30-C90B-4016-80DE-8F454EDCAD51}" type="pres">
      <dgm:prSet presAssocID="{A6F5A922-0B00-4CEB-A3C2-AFB667AC9DF7}" presName="vert1" presStyleCnt="0"/>
      <dgm:spPr/>
      <dgm:t>
        <a:bodyPr/>
        <a:lstStyle/>
        <a:p>
          <a:endParaRPr lang="en-US"/>
        </a:p>
      </dgm:t>
    </dgm:pt>
    <dgm:pt modelId="{CDA2E431-6B52-4B51-8279-90EB8EF9A79A}" type="pres">
      <dgm:prSet presAssocID="{AC36CE01-3D71-4CBE-8A7D-64E517E2E2E1}" presName="thickLine" presStyleLbl="alignNode1" presStyleIdx="5" presStyleCnt="13"/>
      <dgm:spPr/>
      <dgm:t>
        <a:bodyPr/>
        <a:lstStyle/>
        <a:p>
          <a:endParaRPr lang="en-US"/>
        </a:p>
      </dgm:t>
    </dgm:pt>
    <dgm:pt modelId="{488F0C58-BBD9-4895-8319-78A850AE6EEE}" type="pres">
      <dgm:prSet presAssocID="{AC36CE01-3D71-4CBE-8A7D-64E517E2E2E1}" presName="horz1" presStyleCnt="0"/>
      <dgm:spPr/>
      <dgm:t>
        <a:bodyPr/>
        <a:lstStyle/>
        <a:p>
          <a:endParaRPr lang="en-US"/>
        </a:p>
      </dgm:t>
    </dgm:pt>
    <dgm:pt modelId="{41DD9770-B60C-4792-9A32-EF78C7AC7743}" type="pres">
      <dgm:prSet presAssocID="{AC36CE01-3D71-4CBE-8A7D-64E517E2E2E1}" presName="tx1" presStyleLbl="revTx" presStyleIdx="5" presStyleCnt="13"/>
      <dgm:spPr/>
      <dgm:t>
        <a:bodyPr/>
        <a:lstStyle/>
        <a:p>
          <a:endParaRPr lang="en-US"/>
        </a:p>
      </dgm:t>
    </dgm:pt>
    <dgm:pt modelId="{25689B12-8917-410D-AFB5-7FA33D458CE3}" type="pres">
      <dgm:prSet presAssocID="{AC36CE01-3D71-4CBE-8A7D-64E517E2E2E1}" presName="vert1" presStyleCnt="0"/>
      <dgm:spPr/>
      <dgm:t>
        <a:bodyPr/>
        <a:lstStyle/>
        <a:p>
          <a:endParaRPr lang="en-US"/>
        </a:p>
      </dgm:t>
    </dgm:pt>
    <dgm:pt modelId="{4D088C10-855F-4BBD-8C97-EA1E624CF83F}" type="pres">
      <dgm:prSet presAssocID="{9DF513AE-8F88-4495-A52B-4E58FBC64A61}" presName="thickLine" presStyleLbl="alignNode1" presStyleIdx="6" presStyleCnt="13"/>
      <dgm:spPr/>
      <dgm:t>
        <a:bodyPr/>
        <a:lstStyle/>
        <a:p>
          <a:endParaRPr lang="en-US"/>
        </a:p>
      </dgm:t>
    </dgm:pt>
    <dgm:pt modelId="{EEAD4611-68BF-4DC5-901B-D50DA541A6FB}" type="pres">
      <dgm:prSet presAssocID="{9DF513AE-8F88-4495-A52B-4E58FBC64A61}" presName="horz1" presStyleCnt="0"/>
      <dgm:spPr/>
      <dgm:t>
        <a:bodyPr/>
        <a:lstStyle/>
        <a:p>
          <a:endParaRPr lang="en-US"/>
        </a:p>
      </dgm:t>
    </dgm:pt>
    <dgm:pt modelId="{246E7490-2E20-4749-95E4-1298756A5B83}" type="pres">
      <dgm:prSet presAssocID="{9DF513AE-8F88-4495-A52B-4E58FBC64A61}" presName="tx1" presStyleLbl="revTx" presStyleIdx="6" presStyleCnt="13"/>
      <dgm:spPr/>
      <dgm:t>
        <a:bodyPr/>
        <a:lstStyle/>
        <a:p>
          <a:endParaRPr lang="en-US"/>
        </a:p>
      </dgm:t>
    </dgm:pt>
    <dgm:pt modelId="{FFEF73B0-6AAE-4FD6-BFF2-8F6DCE89A1DC}" type="pres">
      <dgm:prSet presAssocID="{9DF513AE-8F88-4495-A52B-4E58FBC64A61}" presName="vert1" presStyleCnt="0"/>
      <dgm:spPr/>
      <dgm:t>
        <a:bodyPr/>
        <a:lstStyle/>
        <a:p>
          <a:endParaRPr lang="en-US"/>
        </a:p>
      </dgm:t>
    </dgm:pt>
    <dgm:pt modelId="{307EB30A-B913-4DB1-A089-78DD5A2034B5}" type="pres">
      <dgm:prSet presAssocID="{B2CCC9CE-1FDC-41E3-A768-3284F538EAFB}" presName="thickLine" presStyleLbl="alignNode1" presStyleIdx="7" presStyleCnt="13"/>
      <dgm:spPr/>
      <dgm:t>
        <a:bodyPr/>
        <a:lstStyle/>
        <a:p>
          <a:endParaRPr lang="en-US"/>
        </a:p>
      </dgm:t>
    </dgm:pt>
    <dgm:pt modelId="{63204F9B-70AB-44FE-BBF2-35BF8411BB6D}" type="pres">
      <dgm:prSet presAssocID="{B2CCC9CE-1FDC-41E3-A768-3284F538EAFB}" presName="horz1" presStyleCnt="0"/>
      <dgm:spPr/>
      <dgm:t>
        <a:bodyPr/>
        <a:lstStyle/>
        <a:p>
          <a:endParaRPr lang="en-US"/>
        </a:p>
      </dgm:t>
    </dgm:pt>
    <dgm:pt modelId="{9E4BA41D-8FCD-4522-A262-9740AED697D6}" type="pres">
      <dgm:prSet presAssocID="{B2CCC9CE-1FDC-41E3-A768-3284F538EAFB}" presName="tx1" presStyleLbl="revTx" presStyleIdx="7" presStyleCnt="13"/>
      <dgm:spPr/>
      <dgm:t>
        <a:bodyPr/>
        <a:lstStyle/>
        <a:p>
          <a:endParaRPr lang="en-US"/>
        </a:p>
      </dgm:t>
    </dgm:pt>
    <dgm:pt modelId="{CD0F2EF2-1AA2-4E9A-971B-43D56EA795A6}" type="pres">
      <dgm:prSet presAssocID="{B2CCC9CE-1FDC-41E3-A768-3284F538EAFB}" presName="vert1" presStyleCnt="0"/>
      <dgm:spPr/>
      <dgm:t>
        <a:bodyPr/>
        <a:lstStyle/>
        <a:p>
          <a:endParaRPr lang="en-US"/>
        </a:p>
      </dgm:t>
    </dgm:pt>
    <dgm:pt modelId="{21270BB3-F76E-4788-88E6-DD7ADBCF180A}" type="pres">
      <dgm:prSet presAssocID="{0627C4A9-04F3-4E81-8233-EB2E26640C67}" presName="thickLine" presStyleLbl="alignNode1" presStyleIdx="8" presStyleCnt="13"/>
      <dgm:spPr/>
      <dgm:t>
        <a:bodyPr/>
        <a:lstStyle/>
        <a:p>
          <a:endParaRPr lang="en-US"/>
        </a:p>
      </dgm:t>
    </dgm:pt>
    <dgm:pt modelId="{37B56DE6-EBB9-4179-8D4A-C5388E9A53CC}" type="pres">
      <dgm:prSet presAssocID="{0627C4A9-04F3-4E81-8233-EB2E26640C67}" presName="horz1" presStyleCnt="0"/>
      <dgm:spPr/>
      <dgm:t>
        <a:bodyPr/>
        <a:lstStyle/>
        <a:p>
          <a:endParaRPr lang="en-US"/>
        </a:p>
      </dgm:t>
    </dgm:pt>
    <dgm:pt modelId="{863BA90D-B76B-4D3E-BE47-0A22015020AE}" type="pres">
      <dgm:prSet presAssocID="{0627C4A9-04F3-4E81-8233-EB2E26640C67}" presName="tx1" presStyleLbl="revTx" presStyleIdx="8" presStyleCnt="13"/>
      <dgm:spPr/>
      <dgm:t>
        <a:bodyPr/>
        <a:lstStyle/>
        <a:p>
          <a:endParaRPr lang="en-US"/>
        </a:p>
      </dgm:t>
    </dgm:pt>
    <dgm:pt modelId="{7412F683-12BB-45E2-A338-E32E2570DBCD}" type="pres">
      <dgm:prSet presAssocID="{0627C4A9-04F3-4E81-8233-EB2E26640C67}" presName="vert1" presStyleCnt="0"/>
      <dgm:spPr/>
      <dgm:t>
        <a:bodyPr/>
        <a:lstStyle/>
        <a:p>
          <a:endParaRPr lang="en-US"/>
        </a:p>
      </dgm:t>
    </dgm:pt>
    <dgm:pt modelId="{BD8B89EA-BB4B-4C7A-8B52-81DC3E3A1577}" type="pres">
      <dgm:prSet presAssocID="{22D598CE-1147-4C3D-B274-962FDB0B6A45}" presName="thickLine" presStyleLbl="alignNode1" presStyleIdx="9" presStyleCnt="13"/>
      <dgm:spPr/>
      <dgm:t>
        <a:bodyPr/>
        <a:lstStyle/>
        <a:p>
          <a:endParaRPr lang="en-US"/>
        </a:p>
      </dgm:t>
    </dgm:pt>
    <dgm:pt modelId="{AD2DF12F-7DF1-4E49-A46B-A25662A2637C}" type="pres">
      <dgm:prSet presAssocID="{22D598CE-1147-4C3D-B274-962FDB0B6A45}" presName="horz1" presStyleCnt="0"/>
      <dgm:spPr/>
      <dgm:t>
        <a:bodyPr/>
        <a:lstStyle/>
        <a:p>
          <a:endParaRPr lang="en-US"/>
        </a:p>
      </dgm:t>
    </dgm:pt>
    <dgm:pt modelId="{EB9AF61E-332E-40E8-BD01-436F81C0A876}" type="pres">
      <dgm:prSet presAssocID="{22D598CE-1147-4C3D-B274-962FDB0B6A45}" presName="tx1" presStyleLbl="revTx" presStyleIdx="9" presStyleCnt="13"/>
      <dgm:spPr/>
      <dgm:t>
        <a:bodyPr/>
        <a:lstStyle/>
        <a:p>
          <a:endParaRPr lang="en-US"/>
        </a:p>
      </dgm:t>
    </dgm:pt>
    <dgm:pt modelId="{8C5ED07F-CAEA-4C38-B65B-21316E629503}" type="pres">
      <dgm:prSet presAssocID="{22D598CE-1147-4C3D-B274-962FDB0B6A45}" presName="vert1" presStyleCnt="0"/>
      <dgm:spPr/>
      <dgm:t>
        <a:bodyPr/>
        <a:lstStyle/>
        <a:p>
          <a:endParaRPr lang="en-US"/>
        </a:p>
      </dgm:t>
    </dgm:pt>
    <dgm:pt modelId="{CF0114D9-1628-4B91-B8E5-BB25F80F0630}" type="pres">
      <dgm:prSet presAssocID="{F844C731-F4C2-442D-8E5D-1A6B6E31273D}" presName="thickLine" presStyleLbl="alignNode1" presStyleIdx="10" presStyleCnt="13"/>
      <dgm:spPr/>
      <dgm:t>
        <a:bodyPr/>
        <a:lstStyle/>
        <a:p>
          <a:endParaRPr lang="en-US"/>
        </a:p>
      </dgm:t>
    </dgm:pt>
    <dgm:pt modelId="{9A74F701-3A6D-41B4-B028-832B5541F14D}" type="pres">
      <dgm:prSet presAssocID="{F844C731-F4C2-442D-8E5D-1A6B6E31273D}" presName="horz1" presStyleCnt="0"/>
      <dgm:spPr/>
      <dgm:t>
        <a:bodyPr/>
        <a:lstStyle/>
        <a:p>
          <a:endParaRPr lang="en-US"/>
        </a:p>
      </dgm:t>
    </dgm:pt>
    <dgm:pt modelId="{C051BD6D-D37A-483F-8A7A-7D1E83397F9A}" type="pres">
      <dgm:prSet presAssocID="{F844C731-F4C2-442D-8E5D-1A6B6E31273D}" presName="tx1" presStyleLbl="revTx" presStyleIdx="10" presStyleCnt="13"/>
      <dgm:spPr/>
      <dgm:t>
        <a:bodyPr/>
        <a:lstStyle/>
        <a:p>
          <a:endParaRPr lang="en-US"/>
        </a:p>
      </dgm:t>
    </dgm:pt>
    <dgm:pt modelId="{8D0627FE-C7A0-4F85-B891-7B62EA8E8127}" type="pres">
      <dgm:prSet presAssocID="{F844C731-F4C2-442D-8E5D-1A6B6E31273D}" presName="vert1" presStyleCnt="0"/>
      <dgm:spPr/>
      <dgm:t>
        <a:bodyPr/>
        <a:lstStyle/>
        <a:p>
          <a:endParaRPr lang="en-US"/>
        </a:p>
      </dgm:t>
    </dgm:pt>
    <dgm:pt modelId="{6B3D29D1-4F71-43A8-91F2-FEE6103C765B}" type="pres">
      <dgm:prSet presAssocID="{1F057FAD-CAEC-4B14-898F-01A3F11B70B4}" presName="thickLine" presStyleLbl="alignNode1" presStyleIdx="11" presStyleCnt="13"/>
      <dgm:spPr/>
      <dgm:t>
        <a:bodyPr/>
        <a:lstStyle/>
        <a:p>
          <a:endParaRPr lang="en-US"/>
        </a:p>
      </dgm:t>
    </dgm:pt>
    <dgm:pt modelId="{469350DD-8F32-4BC4-B408-CF3F893CD8F6}" type="pres">
      <dgm:prSet presAssocID="{1F057FAD-CAEC-4B14-898F-01A3F11B70B4}" presName="horz1" presStyleCnt="0"/>
      <dgm:spPr/>
      <dgm:t>
        <a:bodyPr/>
        <a:lstStyle/>
        <a:p>
          <a:endParaRPr lang="en-US"/>
        </a:p>
      </dgm:t>
    </dgm:pt>
    <dgm:pt modelId="{9F619101-1779-43BB-B2CD-B0AB4BFF500C}" type="pres">
      <dgm:prSet presAssocID="{1F057FAD-CAEC-4B14-898F-01A3F11B70B4}" presName="tx1" presStyleLbl="revTx" presStyleIdx="11" presStyleCnt="13"/>
      <dgm:spPr/>
      <dgm:t>
        <a:bodyPr/>
        <a:lstStyle/>
        <a:p>
          <a:endParaRPr lang="en-US"/>
        </a:p>
      </dgm:t>
    </dgm:pt>
    <dgm:pt modelId="{35406E3F-372B-4249-BD8D-832A0A05B1A8}" type="pres">
      <dgm:prSet presAssocID="{1F057FAD-CAEC-4B14-898F-01A3F11B70B4}" presName="vert1" presStyleCnt="0"/>
      <dgm:spPr/>
      <dgm:t>
        <a:bodyPr/>
        <a:lstStyle/>
        <a:p>
          <a:endParaRPr lang="en-US"/>
        </a:p>
      </dgm:t>
    </dgm:pt>
    <dgm:pt modelId="{32AB839B-3252-42B3-837C-ADA69418CB0D}" type="pres">
      <dgm:prSet presAssocID="{8C3A5C2E-F675-4B13-8348-3D7DF8EAC2DF}" presName="thickLine" presStyleLbl="alignNode1" presStyleIdx="12" presStyleCnt="13"/>
      <dgm:spPr/>
      <dgm:t>
        <a:bodyPr/>
        <a:lstStyle/>
        <a:p>
          <a:endParaRPr lang="en-US"/>
        </a:p>
      </dgm:t>
    </dgm:pt>
    <dgm:pt modelId="{FFF4E817-B1C0-43A4-A878-D6417E1C2928}" type="pres">
      <dgm:prSet presAssocID="{8C3A5C2E-F675-4B13-8348-3D7DF8EAC2DF}" presName="horz1" presStyleCnt="0"/>
      <dgm:spPr/>
      <dgm:t>
        <a:bodyPr/>
        <a:lstStyle/>
        <a:p>
          <a:endParaRPr lang="en-US"/>
        </a:p>
      </dgm:t>
    </dgm:pt>
    <dgm:pt modelId="{CD759C2B-81E8-4183-9E4C-5B303D5DDAFF}" type="pres">
      <dgm:prSet presAssocID="{8C3A5C2E-F675-4B13-8348-3D7DF8EAC2DF}" presName="tx1" presStyleLbl="revTx" presStyleIdx="12" presStyleCnt="13"/>
      <dgm:spPr/>
      <dgm:t>
        <a:bodyPr/>
        <a:lstStyle/>
        <a:p>
          <a:endParaRPr lang="en-US"/>
        </a:p>
      </dgm:t>
    </dgm:pt>
    <dgm:pt modelId="{6EE05F54-2FAA-4615-98F2-CAE0AED8327A}" type="pres">
      <dgm:prSet presAssocID="{8C3A5C2E-F675-4B13-8348-3D7DF8EAC2DF}" presName="vert1" presStyleCnt="0"/>
      <dgm:spPr/>
      <dgm:t>
        <a:bodyPr/>
        <a:lstStyle/>
        <a:p>
          <a:endParaRPr lang="en-US"/>
        </a:p>
      </dgm:t>
    </dgm:pt>
  </dgm:ptLst>
  <dgm:cxnLst>
    <dgm:cxn modelId="{0C6EEF64-40BC-4513-85DD-A24C203EEE0F}" srcId="{F781A29E-6568-4E93-8F1C-A46F51F42722}" destId="{0627C4A9-04F3-4E81-8233-EB2E26640C67}" srcOrd="8" destOrd="0" parTransId="{F9B420FB-1CA3-41E3-867F-BF2DE3AD0570}" sibTransId="{24FC9EA7-77EB-4022-A470-49BFFE62357D}"/>
    <dgm:cxn modelId="{E17B2728-B41C-45BF-BF06-5CC075A43AF4}" srcId="{F781A29E-6568-4E93-8F1C-A46F51F42722}" destId="{8C3A5C2E-F675-4B13-8348-3D7DF8EAC2DF}" srcOrd="12" destOrd="0" parTransId="{52344E0D-C716-4AC8-85B1-088C44BA3C22}" sibTransId="{1A8095C9-89A5-48F6-B56F-FA72EC18E1AB}"/>
    <dgm:cxn modelId="{292F8C07-3E47-4275-962A-2B9C1FEFCA12}" type="presOf" srcId="{1F057FAD-CAEC-4B14-898F-01A3F11B70B4}" destId="{9F619101-1779-43BB-B2CD-B0AB4BFF500C}" srcOrd="0" destOrd="0" presId="urn:microsoft.com/office/officeart/2008/layout/LinedList"/>
    <dgm:cxn modelId="{E88C77D0-B02E-4F89-BC74-CAC91023A20A}" type="presOf" srcId="{B2CCC9CE-1FDC-41E3-A768-3284F538EAFB}" destId="{9E4BA41D-8FCD-4522-A262-9740AED697D6}" srcOrd="0" destOrd="0" presId="urn:microsoft.com/office/officeart/2008/layout/LinedList"/>
    <dgm:cxn modelId="{C2BFABFA-8BB0-4A36-8518-0EE1F7DF902A}" srcId="{F781A29E-6568-4E93-8F1C-A46F51F42722}" destId="{790F0F25-91D4-4AEA-BA5E-872BAB1A0410}" srcOrd="0" destOrd="0" parTransId="{EEEA82B1-D49C-440D-BC87-156F31014EE5}" sibTransId="{42541715-AFD0-4444-8A37-530EDBCEC158}"/>
    <dgm:cxn modelId="{033712C6-2BEC-4B9E-9D72-E45CFDC2B97E}" srcId="{F781A29E-6568-4E93-8F1C-A46F51F42722}" destId="{B2CCC9CE-1FDC-41E3-A768-3284F538EAFB}" srcOrd="7" destOrd="0" parTransId="{3D8B4F22-CCEA-44C2-82B5-52185D74AFCC}" sibTransId="{45DAD524-C0B4-480F-BA42-7D98C5BA12FB}"/>
    <dgm:cxn modelId="{5769B79A-E1C7-4EFC-B7D0-E5090F91BB23}" type="presOf" srcId="{9DF513AE-8F88-4495-A52B-4E58FBC64A61}" destId="{246E7490-2E20-4749-95E4-1298756A5B83}" srcOrd="0" destOrd="0" presId="urn:microsoft.com/office/officeart/2008/layout/LinedList"/>
    <dgm:cxn modelId="{CD0CE203-BB97-40FA-994E-01ECBCF454D2}" srcId="{F781A29E-6568-4E93-8F1C-A46F51F42722}" destId="{1F057FAD-CAEC-4B14-898F-01A3F11B70B4}" srcOrd="11" destOrd="0" parTransId="{1F12A1ED-6B41-4971-BC70-E115A32ADF0E}" sibTransId="{E14D26F3-CEE3-4584-8662-72CC6D2E458E}"/>
    <dgm:cxn modelId="{89EEBE8E-0381-4244-8ABB-0B7CD7146F42}" srcId="{F781A29E-6568-4E93-8F1C-A46F51F42722}" destId="{F844C731-F4C2-442D-8E5D-1A6B6E31273D}" srcOrd="10" destOrd="0" parTransId="{FFF4DB65-3F62-4305-A426-D772DD7D907A}" sibTransId="{06776DCA-BA3B-402B-BE65-42FFE225AAB6}"/>
    <dgm:cxn modelId="{2316945C-CC7B-4680-96B3-BA2A68D8D9AA}" type="presOf" srcId="{8C3A5C2E-F675-4B13-8348-3D7DF8EAC2DF}" destId="{CD759C2B-81E8-4183-9E4C-5B303D5DDAFF}" srcOrd="0" destOrd="0" presId="urn:microsoft.com/office/officeart/2008/layout/LinedList"/>
    <dgm:cxn modelId="{211E7DD6-F276-47FC-97BD-4CD9818D339C}" srcId="{F781A29E-6568-4E93-8F1C-A46F51F42722}" destId="{9DF513AE-8F88-4495-A52B-4E58FBC64A61}" srcOrd="6" destOrd="0" parTransId="{DB4E429A-FC6B-4E6D-8289-8CA16921BBE9}" sibTransId="{AE7F0BB1-65BE-4FBB-99A2-EC20A004611E}"/>
    <dgm:cxn modelId="{DC8A78F7-35A0-4CFB-B927-B9480B3D184B}" type="presOf" srcId="{F781A29E-6568-4E93-8F1C-A46F51F42722}" destId="{BA62F9F1-E231-49A2-9DA7-63C0B79ADDE5}" srcOrd="0" destOrd="0" presId="urn:microsoft.com/office/officeart/2008/layout/LinedList"/>
    <dgm:cxn modelId="{9FB04D70-1490-461E-84BC-81310A22A4E3}" srcId="{F781A29E-6568-4E93-8F1C-A46F51F42722}" destId="{62621F51-F198-4B4C-AE32-3A99C0FC9EE5}" srcOrd="3" destOrd="0" parTransId="{51848981-3BB4-46EF-AE1D-26E4454DBD46}" sibTransId="{4EA8EF8D-8BC1-41FA-8FAB-07CB34486A67}"/>
    <dgm:cxn modelId="{1C374802-4A26-4EDF-BCD9-73C49EA0C620}" type="presOf" srcId="{22D598CE-1147-4C3D-B274-962FDB0B6A45}" destId="{EB9AF61E-332E-40E8-BD01-436F81C0A876}" srcOrd="0" destOrd="0" presId="urn:microsoft.com/office/officeart/2008/layout/LinedList"/>
    <dgm:cxn modelId="{BD4B31F8-9603-4D3E-9268-7A0695F21B85}" srcId="{F781A29E-6568-4E93-8F1C-A46F51F42722}" destId="{A6F5A922-0B00-4CEB-A3C2-AFB667AC9DF7}" srcOrd="4" destOrd="0" parTransId="{6C87C5DC-CD0E-4F6A-827B-BBDC84A85118}" sibTransId="{6C2E8860-D6B4-4592-9F9C-06BB435C2144}"/>
    <dgm:cxn modelId="{333F3C70-A499-4280-9AF6-B32897BCA097}" srcId="{F781A29E-6568-4E93-8F1C-A46F51F42722}" destId="{AC36CE01-3D71-4CBE-8A7D-64E517E2E2E1}" srcOrd="5" destOrd="0" parTransId="{33C56C5C-364D-447C-856A-82C318F3B8C4}" sibTransId="{9FA110BE-BAEC-4038-812C-BBAF0D6C6BFC}"/>
    <dgm:cxn modelId="{48B34BC5-59DF-46FF-8C41-9300247F440F}" srcId="{F781A29E-6568-4E93-8F1C-A46F51F42722}" destId="{8E0BC243-1084-4F27-869F-36CFED68A1F7}" srcOrd="2" destOrd="0" parTransId="{13E27430-615D-4560-9E6F-F94C079B1002}" sibTransId="{2A3DCF19-D8AC-49DC-A2BF-724889876FFF}"/>
    <dgm:cxn modelId="{F64A4FFE-F3B7-49E4-8F52-D444F68C835A}" type="presOf" srcId="{0627C4A9-04F3-4E81-8233-EB2E26640C67}" destId="{863BA90D-B76B-4D3E-BE47-0A22015020AE}" srcOrd="0" destOrd="0" presId="urn:microsoft.com/office/officeart/2008/layout/LinedList"/>
    <dgm:cxn modelId="{E3FC7492-E329-4CC3-8CB0-D76B5902F2B7}" type="presOf" srcId="{A97AAC34-4BC3-4F6E-BA31-30C8E3D9BECD}" destId="{2C0CB5B0-B469-40B6-88B0-4CBA396EE2D0}" srcOrd="0" destOrd="0" presId="urn:microsoft.com/office/officeart/2008/layout/LinedList"/>
    <dgm:cxn modelId="{8D4E9070-88FC-4CB3-BE23-61BD722D3F9A}" type="presOf" srcId="{790F0F25-91D4-4AEA-BA5E-872BAB1A0410}" destId="{39B9A483-085F-4ECB-8CBB-6C4171FBBF1B}" srcOrd="0" destOrd="0" presId="urn:microsoft.com/office/officeart/2008/layout/LinedList"/>
    <dgm:cxn modelId="{BC21C621-9D83-4074-BE0B-0D642972F34C}" type="presOf" srcId="{A6F5A922-0B00-4CEB-A3C2-AFB667AC9DF7}" destId="{5EBB619B-04C5-41E3-A9AE-3EF241028C60}" srcOrd="0" destOrd="0" presId="urn:microsoft.com/office/officeart/2008/layout/LinedList"/>
    <dgm:cxn modelId="{BAC2438A-9E74-4115-8924-18E6C27417E2}" srcId="{F781A29E-6568-4E93-8F1C-A46F51F42722}" destId="{A97AAC34-4BC3-4F6E-BA31-30C8E3D9BECD}" srcOrd="1" destOrd="0" parTransId="{5AABB095-DF5C-48C0-BED3-061F9D96257A}" sibTransId="{327467BD-ED03-4312-B3B6-85F679D1CFB1}"/>
    <dgm:cxn modelId="{0EFE0EA8-B095-406F-A1B0-5F6D5539A344}" srcId="{F781A29E-6568-4E93-8F1C-A46F51F42722}" destId="{22D598CE-1147-4C3D-B274-962FDB0B6A45}" srcOrd="9" destOrd="0" parTransId="{43B05081-9C2C-411B-97E6-11AF55219147}" sibTransId="{26957280-0E44-4361-BA3B-3EE1CB04175A}"/>
    <dgm:cxn modelId="{60A48A25-A8C3-4871-AC37-1629674EDCA0}" type="presOf" srcId="{F844C731-F4C2-442D-8E5D-1A6B6E31273D}" destId="{C051BD6D-D37A-483F-8A7A-7D1E83397F9A}" srcOrd="0" destOrd="0" presId="urn:microsoft.com/office/officeart/2008/layout/LinedList"/>
    <dgm:cxn modelId="{838EA59C-4551-4110-9845-88A0AA206302}" type="presOf" srcId="{8E0BC243-1084-4F27-869F-36CFED68A1F7}" destId="{BC9F1538-290E-4D85-A3D2-3DC3FCB729BC}" srcOrd="0" destOrd="0" presId="urn:microsoft.com/office/officeart/2008/layout/LinedList"/>
    <dgm:cxn modelId="{6413F5A3-2AD8-44FE-98D4-95885483B10D}" type="presOf" srcId="{AC36CE01-3D71-4CBE-8A7D-64E517E2E2E1}" destId="{41DD9770-B60C-4792-9A32-EF78C7AC7743}" srcOrd="0" destOrd="0" presId="urn:microsoft.com/office/officeart/2008/layout/LinedList"/>
    <dgm:cxn modelId="{47D88068-F622-4AB4-BF80-63AE04F2AB05}" type="presOf" srcId="{62621F51-F198-4B4C-AE32-3A99C0FC9EE5}" destId="{169EC0E2-7B43-49B0-A74A-3F2C2E4BCCEC}" srcOrd="0" destOrd="0" presId="urn:microsoft.com/office/officeart/2008/layout/LinedList"/>
    <dgm:cxn modelId="{4B599C15-51B6-4886-B650-C8A13FD5D260}" type="presParOf" srcId="{BA62F9F1-E231-49A2-9DA7-63C0B79ADDE5}" destId="{45934046-5C32-4CE0-8A23-1D4537E4322B}" srcOrd="0" destOrd="0" presId="urn:microsoft.com/office/officeart/2008/layout/LinedList"/>
    <dgm:cxn modelId="{1C538483-2D9A-487C-B43B-30D007E0AC87}" type="presParOf" srcId="{BA62F9F1-E231-49A2-9DA7-63C0B79ADDE5}" destId="{81E3FABD-68C9-4615-BD71-703E015CE6E0}" srcOrd="1" destOrd="0" presId="urn:microsoft.com/office/officeart/2008/layout/LinedList"/>
    <dgm:cxn modelId="{15E3F0DE-FF3E-498A-8817-E5CA5857A61E}" type="presParOf" srcId="{81E3FABD-68C9-4615-BD71-703E015CE6E0}" destId="{39B9A483-085F-4ECB-8CBB-6C4171FBBF1B}" srcOrd="0" destOrd="0" presId="urn:microsoft.com/office/officeart/2008/layout/LinedList"/>
    <dgm:cxn modelId="{CDCFF856-5126-48EE-AE91-EEFF4A300FEC}" type="presParOf" srcId="{81E3FABD-68C9-4615-BD71-703E015CE6E0}" destId="{AD29E46B-3160-448B-BBF0-DEFD6C4A4905}" srcOrd="1" destOrd="0" presId="urn:microsoft.com/office/officeart/2008/layout/LinedList"/>
    <dgm:cxn modelId="{4D899E67-75B3-4D0A-BF54-35FC40FBA967}" type="presParOf" srcId="{BA62F9F1-E231-49A2-9DA7-63C0B79ADDE5}" destId="{E65676B9-351B-441E-8E57-F3DE9F5EB260}" srcOrd="2" destOrd="0" presId="urn:microsoft.com/office/officeart/2008/layout/LinedList"/>
    <dgm:cxn modelId="{D4995A97-268F-48D9-B638-38DAA88DEFBB}" type="presParOf" srcId="{BA62F9F1-E231-49A2-9DA7-63C0B79ADDE5}" destId="{09F93A9B-7348-4472-AEF7-B9AD2B93713B}" srcOrd="3" destOrd="0" presId="urn:microsoft.com/office/officeart/2008/layout/LinedList"/>
    <dgm:cxn modelId="{7D702226-DFE2-4C68-A93C-8B3843B46253}" type="presParOf" srcId="{09F93A9B-7348-4472-AEF7-B9AD2B93713B}" destId="{2C0CB5B0-B469-40B6-88B0-4CBA396EE2D0}" srcOrd="0" destOrd="0" presId="urn:microsoft.com/office/officeart/2008/layout/LinedList"/>
    <dgm:cxn modelId="{09EF1D1E-73A5-412F-9488-B71CF95A2DB1}" type="presParOf" srcId="{09F93A9B-7348-4472-AEF7-B9AD2B93713B}" destId="{77703793-2229-4709-9AF3-67DBA6AE328C}" srcOrd="1" destOrd="0" presId="urn:microsoft.com/office/officeart/2008/layout/LinedList"/>
    <dgm:cxn modelId="{D25EEAF5-A99C-4322-960A-09061326E0F5}" type="presParOf" srcId="{BA62F9F1-E231-49A2-9DA7-63C0B79ADDE5}" destId="{C33F1024-C0FF-45E6-9F19-A3CC3A0362A7}" srcOrd="4" destOrd="0" presId="urn:microsoft.com/office/officeart/2008/layout/LinedList"/>
    <dgm:cxn modelId="{E496679D-3C58-41D4-8635-7397D22304BC}" type="presParOf" srcId="{BA62F9F1-E231-49A2-9DA7-63C0B79ADDE5}" destId="{C067B429-DC1E-44C8-B250-DBA05442A712}" srcOrd="5" destOrd="0" presId="urn:microsoft.com/office/officeart/2008/layout/LinedList"/>
    <dgm:cxn modelId="{0FCD4415-B71C-4182-94AB-62612665475F}" type="presParOf" srcId="{C067B429-DC1E-44C8-B250-DBA05442A712}" destId="{BC9F1538-290E-4D85-A3D2-3DC3FCB729BC}" srcOrd="0" destOrd="0" presId="urn:microsoft.com/office/officeart/2008/layout/LinedList"/>
    <dgm:cxn modelId="{2DBE9545-0812-419D-BFDF-700FBE205904}" type="presParOf" srcId="{C067B429-DC1E-44C8-B250-DBA05442A712}" destId="{A5627709-9197-4D17-BB14-258400625A51}" srcOrd="1" destOrd="0" presId="urn:microsoft.com/office/officeart/2008/layout/LinedList"/>
    <dgm:cxn modelId="{4B36A8D9-3EEC-41AB-A840-0A61E89D4DE3}" type="presParOf" srcId="{BA62F9F1-E231-49A2-9DA7-63C0B79ADDE5}" destId="{E373719B-5BDE-4E94-A4FC-2475067D18DF}" srcOrd="6" destOrd="0" presId="urn:microsoft.com/office/officeart/2008/layout/LinedList"/>
    <dgm:cxn modelId="{1C9487D0-789A-48A1-BFBA-7A9AD5BF47F1}" type="presParOf" srcId="{BA62F9F1-E231-49A2-9DA7-63C0B79ADDE5}" destId="{F7DAC4CF-2468-409D-B8B6-E6C8F394441A}" srcOrd="7" destOrd="0" presId="urn:microsoft.com/office/officeart/2008/layout/LinedList"/>
    <dgm:cxn modelId="{F233C095-77F9-4E94-8A7F-8CAF00DC7B6C}" type="presParOf" srcId="{F7DAC4CF-2468-409D-B8B6-E6C8F394441A}" destId="{169EC0E2-7B43-49B0-A74A-3F2C2E4BCCEC}" srcOrd="0" destOrd="0" presId="urn:microsoft.com/office/officeart/2008/layout/LinedList"/>
    <dgm:cxn modelId="{43CA7943-5034-43F9-84BF-B77877B39455}" type="presParOf" srcId="{F7DAC4CF-2468-409D-B8B6-E6C8F394441A}" destId="{69DC13C1-493B-48DB-A94F-2687C9A47498}" srcOrd="1" destOrd="0" presId="urn:microsoft.com/office/officeart/2008/layout/LinedList"/>
    <dgm:cxn modelId="{A67CC6AE-2733-4975-8E17-B91C7FA2CAA0}" type="presParOf" srcId="{BA62F9F1-E231-49A2-9DA7-63C0B79ADDE5}" destId="{1EA0784C-D3D0-4023-8960-4A1AA8257E89}" srcOrd="8" destOrd="0" presId="urn:microsoft.com/office/officeart/2008/layout/LinedList"/>
    <dgm:cxn modelId="{69DED6E2-5075-4B0D-B43E-964E4A50F74A}" type="presParOf" srcId="{BA62F9F1-E231-49A2-9DA7-63C0B79ADDE5}" destId="{7DE50C07-410F-4B26-AC5E-16D5486BFDC0}" srcOrd="9" destOrd="0" presId="urn:microsoft.com/office/officeart/2008/layout/LinedList"/>
    <dgm:cxn modelId="{8B965F87-DBD9-4012-A324-BA958FED64E4}" type="presParOf" srcId="{7DE50C07-410F-4B26-AC5E-16D5486BFDC0}" destId="{5EBB619B-04C5-41E3-A9AE-3EF241028C60}" srcOrd="0" destOrd="0" presId="urn:microsoft.com/office/officeart/2008/layout/LinedList"/>
    <dgm:cxn modelId="{545C09FD-8AF8-4552-82AE-73E3DE878422}" type="presParOf" srcId="{7DE50C07-410F-4B26-AC5E-16D5486BFDC0}" destId="{D4F51A30-C90B-4016-80DE-8F454EDCAD51}" srcOrd="1" destOrd="0" presId="urn:microsoft.com/office/officeart/2008/layout/LinedList"/>
    <dgm:cxn modelId="{AC298F91-89A8-4621-BADF-8FDBF5F2BF13}" type="presParOf" srcId="{BA62F9F1-E231-49A2-9DA7-63C0B79ADDE5}" destId="{CDA2E431-6B52-4B51-8279-90EB8EF9A79A}" srcOrd="10" destOrd="0" presId="urn:microsoft.com/office/officeart/2008/layout/LinedList"/>
    <dgm:cxn modelId="{397317C4-064F-4434-85F0-16077A5E5013}" type="presParOf" srcId="{BA62F9F1-E231-49A2-9DA7-63C0B79ADDE5}" destId="{488F0C58-BBD9-4895-8319-78A850AE6EEE}" srcOrd="11" destOrd="0" presId="urn:microsoft.com/office/officeart/2008/layout/LinedList"/>
    <dgm:cxn modelId="{42B551A7-106F-4CAE-9B76-13C3E2BA6298}" type="presParOf" srcId="{488F0C58-BBD9-4895-8319-78A850AE6EEE}" destId="{41DD9770-B60C-4792-9A32-EF78C7AC7743}" srcOrd="0" destOrd="0" presId="urn:microsoft.com/office/officeart/2008/layout/LinedList"/>
    <dgm:cxn modelId="{D3F54A53-4935-4BB7-8CA2-8AE27C5A9892}" type="presParOf" srcId="{488F0C58-BBD9-4895-8319-78A850AE6EEE}" destId="{25689B12-8917-410D-AFB5-7FA33D458CE3}" srcOrd="1" destOrd="0" presId="urn:microsoft.com/office/officeart/2008/layout/LinedList"/>
    <dgm:cxn modelId="{9BBE73BE-AE01-4232-986C-044E069F3889}" type="presParOf" srcId="{BA62F9F1-E231-49A2-9DA7-63C0B79ADDE5}" destId="{4D088C10-855F-4BBD-8C97-EA1E624CF83F}" srcOrd="12" destOrd="0" presId="urn:microsoft.com/office/officeart/2008/layout/LinedList"/>
    <dgm:cxn modelId="{26DD4B58-8062-43B0-9B5E-B4C1EAEF398E}" type="presParOf" srcId="{BA62F9F1-E231-49A2-9DA7-63C0B79ADDE5}" destId="{EEAD4611-68BF-4DC5-901B-D50DA541A6FB}" srcOrd="13" destOrd="0" presId="urn:microsoft.com/office/officeart/2008/layout/LinedList"/>
    <dgm:cxn modelId="{D17B1F7A-9045-446A-B194-5D365D26C527}" type="presParOf" srcId="{EEAD4611-68BF-4DC5-901B-D50DA541A6FB}" destId="{246E7490-2E20-4749-95E4-1298756A5B83}" srcOrd="0" destOrd="0" presId="urn:microsoft.com/office/officeart/2008/layout/LinedList"/>
    <dgm:cxn modelId="{948133ED-2F80-4D04-9B1D-7F550A3785A5}" type="presParOf" srcId="{EEAD4611-68BF-4DC5-901B-D50DA541A6FB}" destId="{FFEF73B0-6AAE-4FD6-BFF2-8F6DCE89A1DC}" srcOrd="1" destOrd="0" presId="urn:microsoft.com/office/officeart/2008/layout/LinedList"/>
    <dgm:cxn modelId="{05BC1A4E-8474-4A54-BA63-327329092342}" type="presParOf" srcId="{BA62F9F1-E231-49A2-9DA7-63C0B79ADDE5}" destId="{307EB30A-B913-4DB1-A089-78DD5A2034B5}" srcOrd="14" destOrd="0" presId="urn:microsoft.com/office/officeart/2008/layout/LinedList"/>
    <dgm:cxn modelId="{FE9967B5-B10B-43D8-821E-50748B102FF2}" type="presParOf" srcId="{BA62F9F1-E231-49A2-9DA7-63C0B79ADDE5}" destId="{63204F9B-70AB-44FE-BBF2-35BF8411BB6D}" srcOrd="15" destOrd="0" presId="urn:microsoft.com/office/officeart/2008/layout/LinedList"/>
    <dgm:cxn modelId="{7AAF3533-C006-4359-AE5A-C2A41F2750B7}" type="presParOf" srcId="{63204F9B-70AB-44FE-BBF2-35BF8411BB6D}" destId="{9E4BA41D-8FCD-4522-A262-9740AED697D6}" srcOrd="0" destOrd="0" presId="urn:microsoft.com/office/officeart/2008/layout/LinedList"/>
    <dgm:cxn modelId="{0A661B83-DB59-4326-B6C0-D10DB70BBCA1}" type="presParOf" srcId="{63204F9B-70AB-44FE-BBF2-35BF8411BB6D}" destId="{CD0F2EF2-1AA2-4E9A-971B-43D56EA795A6}" srcOrd="1" destOrd="0" presId="urn:microsoft.com/office/officeart/2008/layout/LinedList"/>
    <dgm:cxn modelId="{81BC615D-BA04-4B5D-97F5-1D86B6627674}" type="presParOf" srcId="{BA62F9F1-E231-49A2-9DA7-63C0B79ADDE5}" destId="{21270BB3-F76E-4788-88E6-DD7ADBCF180A}" srcOrd="16" destOrd="0" presId="urn:microsoft.com/office/officeart/2008/layout/LinedList"/>
    <dgm:cxn modelId="{C1D44B9C-3F1F-4480-A3AD-774B9268104A}" type="presParOf" srcId="{BA62F9F1-E231-49A2-9DA7-63C0B79ADDE5}" destId="{37B56DE6-EBB9-4179-8D4A-C5388E9A53CC}" srcOrd="17" destOrd="0" presId="urn:microsoft.com/office/officeart/2008/layout/LinedList"/>
    <dgm:cxn modelId="{BDF0A2D4-0622-4FA5-802E-68EA0470C5F0}" type="presParOf" srcId="{37B56DE6-EBB9-4179-8D4A-C5388E9A53CC}" destId="{863BA90D-B76B-4D3E-BE47-0A22015020AE}" srcOrd="0" destOrd="0" presId="urn:microsoft.com/office/officeart/2008/layout/LinedList"/>
    <dgm:cxn modelId="{E4EED5C4-8FB6-4073-8844-D44607EF09BC}" type="presParOf" srcId="{37B56DE6-EBB9-4179-8D4A-C5388E9A53CC}" destId="{7412F683-12BB-45E2-A338-E32E2570DBCD}" srcOrd="1" destOrd="0" presId="urn:microsoft.com/office/officeart/2008/layout/LinedList"/>
    <dgm:cxn modelId="{64BAEE2C-C343-42C8-B4B6-EE8954021442}" type="presParOf" srcId="{BA62F9F1-E231-49A2-9DA7-63C0B79ADDE5}" destId="{BD8B89EA-BB4B-4C7A-8B52-81DC3E3A1577}" srcOrd="18" destOrd="0" presId="urn:microsoft.com/office/officeart/2008/layout/LinedList"/>
    <dgm:cxn modelId="{4A0CA359-31CB-47DC-889A-726466B049B7}" type="presParOf" srcId="{BA62F9F1-E231-49A2-9DA7-63C0B79ADDE5}" destId="{AD2DF12F-7DF1-4E49-A46B-A25662A2637C}" srcOrd="19" destOrd="0" presId="urn:microsoft.com/office/officeart/2008/layout/LinedList"/>
    <dgm:cxn modelId="{9E34CFC2-E40B-4BF4-84A4-7D1259575010}" type="presParOf" srcId="{AD2DF12F-7DF1-4E49-A46B-A25662A2637C}" destId="{EB9AF61E-332E-40E8-BD01-436F81C0A876}" srcOrd="0" destOrd="0" presId="urn:microsoft.com/office/officeart/2008/layout/LinedList"/>
    <dgm:cxn modelId="{544B8A96-0689-440D-B8BF-A882E20BA67A}" type="presParOf" srcId="{AD2DF12F-7DF1-4E49-A46B-A25662A2637C}" destId="{8C5ED07F-CAEA-4C38-B65B-21316E629503}" srcOrd="1" destOrd="0" presId="urn:microsoft.com/office/officeart/2008/layout/LinedList"/>
    <dgm:cxn modelId="{1757BEB7-09E9-4A78-8233-D4B08956D809}" type="presParOf" srcId="{BA62F9F1-E231-49A2-9DA7-63C0B79ADDE5}" destId="{CF0114D9-1628-4B91-B8E5-BB25F80F0630}" srcOrd="20" destOrd="0" presId="urn:microsoft.com/office/officeart/2008/layout/LinedList"/>
    <dgm:cxn modelId="{28755A8D-E257-422E-959B-844E4FA6AFB7}" type="presParOf" srcId="{BA62F9F1-E231-49A2-9DA7-63C0B79ADDE5}" destId="{9A74F701-3A6D-41B4-B028-832B5541F14D}" srcOrd="21" destOrd="0" presId="urn:microsoft.com/office/officeart/2008/layout/LinedList"/>
    <dgm:cxn modelId="{ABDFC6C0-CA4C-483A-98FF-D65982CB5E79}" type="presParOf" srcId="{9A74F701-3A6D-41B4-B028-832B5541F14D}" destId="{C051BD6D-D37A-483F-8A7A-7D1E83397F9A}" srcOrd="0" destOrd="0" presId="urn:microsoft.com/office/officeart/2008/layout/LinedList"/>
    <dgm:cxn modelId="{23E2A439-2DF2-4425-8C74-177BC63C9888}" type="presParOf" srcId="{9A74F701-3A6D-41B4-B028-832B5541F14D}" destId="{8D0627FE-C7A0-4F85-B891-7B62EA8E8127}" srcOrd="1" destOrd="0" presId="urn:microsoft.com/office/officeart/2008/layout/LinedList"/>
    <dgm:cxn modelId="{6B493F82-6280-4855-BAA0-A07E4E0A74A7}" type="presParOf" srcId="{BA62F9F1-E231-49A2-9DA7-63C0B79ADDE5}" destId="{6B3D29D1-4F71-43A8-91F2-FEE6103C765B}" srcOrd="22" destOrd="0" presId="urn:microsoft.com/office/officeart/2008/layout/LinedList"/>
    <dgm:cxn modelId="{2C736C09-CE56-4502-8E05-D28E1D88DBD9}" type="presParOf" srcId="{BA62F9F1-E231-49A2-9DA7-63C0B79ADDE5}" destId="{469350DD-8F32-4BC4-B408-CF3F893CD8F6}" srcOrd="23" destOrd="0" presId="urn:microsoft.com/office/officeart/2008/layout/LinedList"/>
    <dgm:cxn modelId="{63C7A1A8-26FB-4915-9320-A1FAAC5A106B}" type="presParOf" srcId="{469350DD-8F32-4BC4-B408-CF3F893CD8F6}" destId="{9F619101-1779-43BB-B2CD-B0AB4BFF500C}" srcOrd="0" destOrd="0" presId="urn:microsoft.com/office/officeart/2008/layout/LinedList"/>
    <dgm:cxn modelId="{72DE2CB2-2F0A-4EC1-A34E-B3A336159D52}" type="presParOf" srcId="{469350DD-8F32-4BC4-B408-CF3F893CD8F6}" destId="{35406E3F-372B-4249-BD8D-832A0A05B1A8}" srcOrd="1" destOrd="0" presId="urn:microsoft.com/office/officeart/2008/layout/LinedList"/>
    <dgm:cxn modelId="{777714D0-0B70-4A84-BAD7-8D344ED14E96}" type="presParOf" srcId="{BA62F9F1-E231-49A2-9DA7-63C0B79ADDE5}" destId="{32AB839B-3252-42B3-837C-ADA69418CB0D}" srcOrd="24" destOrd="0" presId="urn:microsoft.com/office/officeart/2008/layout/LinedList"/>
    <dgm:cxn modelId="{73199E62-1397-4CD0-84D8-268EBF64C135}" type="presParOf" srcId="{BA62F9F1-E231-49A2-9DA7-63C0B79ADDE5}" destId="{FFF4E817-B1C0-43A4-A878-D6417E1C2928}" srcOrd="25" destOrd="0" presId="urn:microsoft.com/office/officeart/2008/layout/LinedList"/>
    <dgm:cxn modelId="{BE645AE4-DE69-4F34-91D8-ACBB4602D3FA}" type="presParOf" srcId="{FFF4E817-B1C0-43A4-A878-D6417E1C2928}" destId="{CD759C2B-81E8-4183-9E4C-5B303D5DDAFF}" srcOrd="0" destOrd="0" presId="urn:microsoft.com/office/officeart/2008/layout/LinedList"/>
    <dgm:cxn modelId="{30016298-D3C9-4585-A5FA-BFD677D1385E}" type="presParOf" srcId="{FFF4E817-B1C0-43A4-A878-D6417E1C2928}" destId="{6EE05F54-2FAA-4615-98F2-CAE0AED8327A}"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9B398-6DB9-4631-BA51-37D311770FA1}"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US"/>
        </a:p>
      </dgm:t>
    </dgm:pt>
    <dgm:pt modelId="{F2534792-7891-4433-892D-BCE2010D5702}">
      <dgm:prSet custT="1"/>
      <dgm:spPr/>
      <dgm:t>
        <a:bodyPr/>
        <a:lstStyle/>
        <a:p>
          <a:r>
            <a:rPr lang="en-US" sz="1400" dirty="0">
              <a:latin typeface="Arial" panose="020B0604020202020204" pitchFamily="34" charset="0"/>
              <a:cs typeface="Arial" panose="020B0604020202020204" pitchFamily="34" charset="0"/>
            </a:rPr>
            <a:t>May – budget outlook, analysis and projections</a:t>
          </a:r>
        </a:p>
      </dgm:t>
    </dgm:pt>
    <dgm:pt modelId="{CACB5C81-9D63-4CBB-A507-A64B1A91071E}" type="parTrans" cxnId="{16518ACD-2E4F-45D0-ABE3-5E5A4BFBA2C6}">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91BE160-12E6-4FA8-BFD2-BB0DE76C433F}" type="sibTrans" cxnId="{16518ACD-2E4F-45D0-ABE3-5E5A4BFBA2C6}">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CD703D0E-0090-489D-AE00-E6C0F731CF18}">
      <dgm:prSet custT="1"/>
      <dgm:spPr/>
      <dgm:t>
        <a:bodyPr/>
        <a:lstStyle/>
        <a:p>
          <a:r>
            <a:rPr lang="en-US" sz="1400" dirty="0">
              <a:latin typeface="Arial" panose="020B0604020202020204" pitchFamily="34" charset="0"/>
              <a:cs typeface="Arial" panose="020B0604020202020204" pitchFamily="34" charset="0"/>
            </a:rPr>
            <a:t>June – set budget limitation, internal service rates</a:t>
          </a:r>
        </a:p>
      </dgm:t>
    </dgm:pt>
    <dgm:pt modelId="{04DA8ABA-AA42-4FA0-999C-ED6102B70A5F}" type="parTrans" cxnId="{20C74EBA-9564-4F1F-AB9B-41CD0C318426}">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80F1B37-4CEA-4191-A741-7CCAEAFEA8FD}" type="sibTrans" cxnId="{20C74EBA-9564-4F1F-AB9B-41CD0C318426}">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FF7E4FD3-2AC3-40CE-8A64-18516CD4CA9B}">
      <dgm:prSet custT="1"/>
      <dgm:spPr/>
      <dgm:t>
        <a:bodyPr/>
        <a:lstStyle/>
        <a:p>
          <a:r>
            <a:rPr lang="en-US" sz="1400" dirty="0">
              <a:latin typeface="Arial" panose="020B0604020202020204" pitchFamily="34" charset="0"/>
              <a:cs typeface="Arial" panose="020B0604020202020204" pitchFamily="34" charset="0"/>
            </a:rPr>
            <a:t>August – call letter and budget worksheets distributed</a:t>
          </a:r>
        </a:p>
      </dgm:t>
    </dgm:pt>
    <dgm:pt modelId="{3542344C-2A7F-4B7B-A065-9BB2069FA3EB}" type="parTrans" cxnId="{38E4565D-70A1-4177-B484-C9342FE95788}">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456FF24A-9EF9-4055-A731-3D4DEF8D003D}" type="sibTrans" cxnId="{38E4565D-70A1-4177-B484-C9342FE95788}">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F0DEAC85-2A27-415E-9EE8-4C09653AF4DD}">
      <dgm:prSet custT="1"/>
      <dgm:spPr/>
      <dgm:t>
        <a:bodyPr/>
        <a:lstStyle/>
        <a:p>
          <a:r>
            <a:rPr lang="en-US" sz="1400" dirty="0">
              <a:latin typeface="Arial" panose="020B0604020202020204" pitchFamily="34" charset="0"/>
              <a:cs typeface="Arial" panose="020B0604020202020204" pitchFamily="34" charset="0"/>
            </a:rPr>
            <a:t>September – offices and departments submit preliminary requests</a:t>
          </a:r>
        </a:p>
      </dgm:t>
    </dgm:pt>
    <dgm:pt modelId="{812BB625-B42C-4F23-A7C7-F90FFD3F8BE1}" type="parTrans" cxnId="{44A54C9B-5106-4E35-AB97-2C5B2970D100}">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4D9444F-9449-4E76-BDEE-E0D9E70CE230}" type="sibTrans" cxnId="{44A54C9B-5106-4E35-AB97-2C5B2970D100}">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2BA1E9B3-0B17-4072-99D3-14003A64494B}">
      <dgm:prSet custT="1"/>
      <dgm:spPr>
        <a:solidFill>
          <a:schemeClr val="tx2"/>
        </a:solidFill>
      </dgm:spPr>
      <dgm:t>
        <a:bodyPr/>
        <a:lstStyle/>
        <a:p>
          <a:r>
            <a:rPr lang="en-US" sz="1400" dirty="0" smtClean="0">
              <a:latin typeface="Arial" panose="020B0604020202020204" pitchFamily="34" charset="0"/>
              <a:cs typeface="Arial" panose="020B0604020202020204" pitchFamily="34" charset="0"/>
            </a:rPr>
            <a:t>October – </a:t>
          </a:r>
          <a:r>
            <a:rPr lang="en-US" sz="1400" dirty="0">
              <a:latin typeface="Arial" panose="020B0604020202020204" pitchFamily="34" charset="0"/>
              <a:cs typeface="Arial" panose="020B0604020202020204" pitchFamily="34" charset="0"/>
            </a:rPr>
            <a:t>present preliminary budget to BOCC</a:t>
          </a:r>
        </a:p>
      </dgm:t>
    </dgm:pt>
    <dgm:pt modelId="{E0158B64-F784-488C-9A4F-1B7FC878C168}" type="parTrans" cxnId="{52CE1D59-14F1-42A2-9EC1-794E84D8C1D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9BFEC31-8919-416D-A85F-534028510D48}" type="sibTrans" cxnId="{52CE1D59-14F1-42A2-9EC1-794E84D8C1D5}">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0E35A5F8-A421-4DDF-8A03-7F3ADFEB2A8C}">
      <dgm:prSet custT="1"/>
      <dgm:spPr/>
      <dgm:t>
        <a:bodyPr/>
        <a:lstStyle/>
        <a:p>
          <a:r>
            <a:rPr lang="en-US" sz="1400" dirty="0">
              <a:latin typeface="Arial" panose="020B0604020202020204" pitchFamily="34" charset="0"/>
              <a:cs typeface="Arial" panose="020B0604020202020204" pitchFamily="34" charset="0"/>
            </a:rPr>
            <a:t>October – </a:t>
          </a:r>
          <a:r>
            <a:rPr lang="en-US" sz="1400" dirty="0" smtClean="0">
              <a:latin typeface="Arial" panose="020B0604020202020204" pitchFamily="34" charset="0"/>
              <a:cs typeface="Arial" panose="020B0604020202020204" pitchFamily="34" charset="0"/>
            </a:rPr>
            <a:t>meet </a:t>
          </a:r>
          <a:r>
            <a:rPr lang="en-US" sz="1400" dirty="0">
              <a:latin typeface="Arial" panose="020B0604020202020204" pitchFamily="34" charset="0"/>
              <a:cs typeface="Arial" panose="020B0604020202020204" pitchFamily="34" charset="0"/>
            </a:rPr>
            <a:t>with offices and departments</a:t>
          </a:r>
        </a:p>
      </dgm:t>
    </dgm:pt>
    <dgm:pt modelId="{67FD20F5-B15E-46BA-A84A-83AF8B1C855A}" type="parTrans" cxnId="{34A71125-79CC-4D0C-BFFE-BDCA9CA257CB}">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FCDEDA0-1050-4B89-93F9-771B1AE05E0A}" type="sibTrans" cxnId="{34A71125-79CC-4D0C-BFFE-BDCA9CA257CB}">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0FEFA30F-551D-4006-8A54-BCECA505A061}">
      <dgm:prSet custT="1"/>
      <dgm:spPr>
        <a:solidFill>
          <a:srgbClr val="92D050"/>
        </a:solidFill>
      </dgm:spPr>
      <dgm:t>
        <a:bodyPr/>
        <a:lstStyle/>
        <a:p>
          <a:r>
            <a:rPr lang="en-US" sz="1400" dirty="0">
              <a:latin typeface="Arial" panose="020B0604020202020204" pitchFamily="34" charset="0"/>
              <a:cs typeface="Arial" panose="020B0604020202020204" pitchFamily="34" charset="0"/>
            </a:rPr>
            <a:t>November – final review of changes &amp; increase requests</a:t>
          </a:r>
        </a:p>
      </dgm:t>
    </dgm:pt>
    <dgm:pt modelId="{9F7C76FD-28CD-4376-AF80-8CF5B52CFA08}" type="parTrans" cxnId="{6741158E-3BB1-4296-88E3-AF5796425FC6}">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509CA1B-F002-405C-BD05-8D10D8870388}" type="sibTrans" cxnId="{6741158E-3BB1-4296-88E3-AF5796425FC6}">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84A44511-FC3A-4286-8E96-A6DC51DE0E26}">
      <dgm:prSet custT="1"/>
      <dgm:spPr>
        <a:solidFill>
          <a:srgbClr val="92D050"/>
        </a:solidFill>
      </dgm:spPr>
      <dgm:t>
        <a:bodyPr/>
        <a:lstStyle/>
        <a:p>
          <a:r>
            <a:rPr lang="en-US" sz="1400" dirty="0">
              <a:latin typeface="Arial" panose="020B0604020202020204" pitchFamily="34" charset="0"/>
              <a:cs typeface="Arial" panose="020B0604020202020204" pitchFamily="34" charset="0"/>
            </a:rPr>
            <a:t>November – final tax levy calculations</a:t>
          </a:r>
        </a:p>
      </dgm:t>
    </dgm:pt>
    <dgm:pt modelId="{9317BC85-5BB3-4136-852C-7F179127C6E6}" type="parTrans" cxnId="{4A46FE61-0983-4431-A94F-E5E2C9CB228B}">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A287EE7-355F-4B21-90CE-3249EC093EA0}" type="sibTrans" cxnId="{4A46FE61-0983-4431-A94F-E5E2C9CB228B}">
      <dgm:prSet/>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22AA2B64-9CAD-4680-897F-8D5C76AC0856}">
      <dgm:prSet custT="1"/>
      <dgm:spPr/>
      <dgm:t>
        <a:bodyPr/>
        <a:lstStyle/>
        <a:p>
          <a:r>
            <a:rPr lang="en-US" sz="1400" dirty="0">
              <a:latin typeface="Arial" panose="020B0604020202020204" pitchFamily="34" charset="0"/>
              <a:cs typeface="Arial" panose="020B0604020202020204" pitchFamily="34" charset="0"/>
            </a:rPr>
            <a:t>December – adopt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final Budget and set Tax Levies</a:t>
          </a:r>
        </a:p>
      </dgm:t>
    </dgm:pt>
    <dgm:pt modelId="{C84677B3-68AE-4841-A958-4B4458357876}" type="parTrans" cxnId="{27AB3824-E967-4799-98B0-76E4B166176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622E31E6-8F0F-44A9-8317-2EE29B6F18C6}" type="sibTrans" cxnId="{27AB3824-E967-4799-98B0-76E4B166176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64F12AA-6A80-4C79-A8CD-43D48CF8EE15}" type="pres">
      <dgm:prSet presAssocID="{6C79B398-6DB9-4631-BA51-37D311770FA1}" presName="Name0" presStyleCnt="0">
        <dgm:presLayoutVars>
          <dgm:dir/>
          <dgm:resizeHandles/>
        </dgm:presLayoutVars>
      </dgm:prSet>
      <dgm:spPr/>
      <dgm:t>
        <a:bodyPr/>
        <a:lstStyle/>
        <a:p>
          <a:endParaRPr lang="en-US"/>
        </a:p>
      </dgm:t>
    </dgm:pt>
    <dgm:pt modelId="{5738EE40-2413-4EB6-9497-95271B64FD0E}" type="pres">
      <dgm:prSet presAssocID="{F2534792-7891-4433-892D-BCE2010D5702}" presName="compNode" presStyleCnt="0"/>
      <dgm:spPr/>
    </dgm:pt>
    <dgm:pt modelId="{CB39AF30-8D8D-4235-A9E2-45B8AEDBB17F}" type="pres">
      <dgm:prSet presAssocID="{F2534792-7891-4433-892D-BCE2010D5702}" presName="dummyConnPt" presStyleCnt="0"/>
      <dgm:spPr/>
    </dgm:pt>
    <dgm:pt modelId="{26043BA6-A9B4-415D-A8E3-36381C93DF75}" type="pres">
      <dgm:prSet presAssocID="{F2534792-7891-4433-892D-BCE2010D5702}" presName="node" presStyleLbl="node1" presStyleIdx="0" presStyleCnt="9">
        <dgm:presLayoutVars>
          <dgm:bulletEnabled val="1"/>
        </dgm:presLayoutVars>
      </dgm:prSet>
      <dgm:spPr/>
      <dgm:t>
        <a:bodyPr/>
        <a:lstStyle/>
        <a:p>
          <a:endParaRPr lang="en-US"/>
        </a:p>
      </dgm:t>
    </dgm:pt>
    <dgm:pt modelId="{1D84AFEC-52C0-454C-B6C0-66969E8DA7FA}" type="pres">
      <dgm:prSet presAssocID="{091BE160-12E6-4FA8-BFD2-BB0DE76C433F}" presName="sibTrans" presStyleLbl="bgSibTrans2D1" presStyleIdx="0" presStyleCnt="8"/>
      <dgm:spPr/>
      <dgm:t>
        <a:bodyPr/>
        <a:lstStyle/>
        <a:p>
          <a:endParaRPr lang="en-US"/>
        </a:p>
      </dgm:t>
    </dgm:pt>
    <dgm:pt modelId="{2BD952D1-927D-4D5B-A96B-D3413A43D5B3}" type="pres">
      <dgm:prSet presAssocID="{CD703D0E-0090-489D-AE00-E6C0F731CF18}" presName="compNode" presStyleCnt="0"/>
      <dgm:spPr/>
    </dgm:pt>
    <dgm:pt modelId="{1BD6BE8E-A286-47DB-9969-AE945C5B97E4}" type="pres">
      <dgm:prSet presAssocID="{CD703D0E-0090-489D-AE00-E6C0F731CF18}" presName="dummyConnPt" presStyleCnt="0"/>
      <dgm:spPr/>
    </dgm:pt>
    <dgm:pt modelId="{7F71F6F8-205A-4552-97D3-CD20516430E6}" type="pres">
      <dgm:prSet presAssocID="{CD703D0E-0090-489D-AE00-E6C0F731CF18}" presName="node" presStyleLbl="node1" presStyleIdx="1" presStyleCnt="9">
        <dgm:presLayoutVars>
          <dgm:bulletEnabled val="1"/>
        </dgm:presLayoutVars>
      </dgm:prSet>
      <dgm:spPr/>
      <dgm:t>
        <a:bodyPr/>
        <a:lstStyle/>
        <a:p>
          <a:endParaRPr lang="en-US"/>
        </a:p>
      </dgm:t>
    </dgm:pt>
    <dgm:pt modelId="{BDEF59C3-4516-4281-BF3B-922080F922A6}" type="pres">
      <dgm:prSet presAssocID="{080F1B37-4CEA-4191-A741-7CCAEAFEA8FD}" presName="sibTrans" presStyleLbl="bgSibTrans2D1" presStyleIdx="1" presStyleCnt="8"/>
      <dgm:spPr/>
      <dgm:t>
        <a:bodyPr/>
        <a:lstStyle/>
        <a:p>
          <a:endParaRPr lang="en-US"/>
        </a:p>
      </dgm:t>
    </dgm:pt>
    <dgm:pt modelId="{3911708C-5036-4B13-BC53-C3A9DB7FF760}" type="pres">
      <dgm:prSet presAssocID="{FF7E4FD3-2AC3-40CE-8A64-18516CD4CA9B}" presName="compNode" presStyleCnt="0"/>
      <dgm:spPr/>
    </dgm:pt>
    <dgm:pt modelId="{AE966DEF-DDFD-4EA6-A35F-B759EF10B47E}" type="pres">
      <dgm:prSet presAssocID="{FF7E4FD3-2AC3-40CE-8A64-18516CD4CA9B}" presName="dummyConnPt" presStyleCnt="0"/>
      <dgm:spPr/>
    </dgm:pt>
    <dgm:pt modelId="{0EDDD17B-6FE6-4DB9-A3E6-E721937D31B1}" type="pres">
      <dgm:prSet presAssocID="{FF7E4FD3-2AC3-40CE-8A64-18516CD4CA9B}" presName="node" presStyleLbl="node1" presStyleIdx="2" presStyleCnt="9">
        <dgm:presLayoutVars>
          <dgm:bulletEnabled val="1"/>
        </dgm:presLayoutVars>
      </dgm:prSet>
      <dgm:spPr/>
      <dgm:t>
        <a:bodyPr/>
        <a:lstStyle/>
        <a:p>
          <a:endParaRPr lang="en-US"/>
        </a:p>
      </dgm:t>
    </dgm:pt>
    <dgm:pt modelId="{566D12EE-F302-4F01-91D9-89E5B3724CF3}" type="pres">
      <dgm:prSet presAssocID="{456FF24A-9EF9-4055-A731-3D4DEF8D003D}" presName="sibTrans" presStyleLbl="bgSibTrans2D1" presStyleIdx="2" presStyleCnt="8"/>
      <dgm:spPr/>
      <dgm:t>
        <a:bodyPr/>
        <a:lstStyle/>
        <a:p>
          <a:endParaRPr lang="en-US"/>
        </a:p>
      </dgm:t>
    </dgm:pt>
    <dgm:pt modelId="{532EA168-D5DD-4C1B-B7D2-FC63BF867B20}" type="pres">
      <dgm:prSet presAssocID="{F0DEAC85-2A27-415E-9EE8-4C09653AF4DD}" presName="compNode" presStyleCnt="0"/>
      <dgm:spPr/>
    </dgm:pt>
    <dgm:pt modelId="{28814885-E1D3-4D73-B03F-D1E8CF876232}" type="pres">
      <dgm:prSet presAssocID="{F0DEAC85-2A27-415E-9EE8-4C09653AF4DD}" presName="dummyConnPt" presStyleCnt="0"/>
      <dgm:spPr/>
    </dgm:pt>
    <dgm:pt modelId="{E04D486D-4DAF-4C1B-AD96-05641AE49C6B}" type="pres">
      <dgm:prSet presAssocID="{F0DEAC85-2A27-415E-9EE8-4C09653AF4DD}" presName="node" presStyleLbl="node1" presStyleIdx="3" presStyleCnt="9">
        <dgm:presLayoutVars>
          <dgm:bulletEnabled val="1"/>
        </dgm:presLayoutVars>
      </dgm:prSet>
      <dgm:spPr/>
      <dgm:t>
        <a:bodyPr/>
        <a:lstStyle/>
        <a:p>
          <a:endParaRPr lang="en-US"/>
        </a:p>
      </dgm:t>
    </dgm:pt>
    <dgm:pt modelId="{CA4B7A1A-7E09-4ECF-8633-711355E29C75}" type="pres">
      <dgm:prSet presAssocID="{94D9444F-9449-4E76-BDEE-E0D9E70CE230}" presName="sibTrans" presStyleLbl="bgSibTrans2D1" presStyleIdx="3" presStyleCnt="8"/>
      <dgm:spPr/>
      <dgm:t>
        <a:bodyPr/>
        <a:lstStyle/>
        <a:p>
          <a:endParaRPr lang="en-US"/>
        </a:p>
      </dgm:t>
    </dgm:pt>
    <dgm:pt modelId="{4D12464F-DBAB-4D0D-915C-10B8B60F5465}" type="pres">
      <dgm:prSet presAssocID="{2BA1E9B3-0B17-4072-99D3-14003A64494B}" presName="compNode" presStyleCnt="0"/>
      <dgm:spPr/>
    </dgm:pt>
    <dgm:pt modelId="{1435B7B3-396A-4C07-9BBA-BDF97111EE8A}" type="pres">
      <dgm:prSet presAssocID="{2BA1E9B3-0B17-4072-99D3-14003A64494B}" presName="dummyConnPt" presStyleCnt="0"/>
      <dgm:spPr/>
    </dgm:pt>
    <dgm:pt modelId="{E4A2593A-213F-4565-8F20-D17E4C17A573}" type="pres">
      <dgm:prSet presAssocID="{2BA1E9B3-0B17-4072-99D3-14003A64494B}" presName="node" presStyleLbl="node1" presStyleIdx="4" presStyleCnt="9">
        <dgm:presLayoutVars>
          <dgm:bulletEnabled val="1"/>
        </dgm:presLayoutVars>
      </dgm:prSet>
      <dgm:spPr/>
      <dgm:t>
        <a:bodyPr/>
        <a:lstStyle/>
        <a:p>
          <a:endParaRPr lang="en-US"/>
        </a:p>
      </dgm:t>
    </dgm:pt>
    <dgm:pt modelId="{013B192C-E716-42B8-B865-959D33B7E287}" type="pres">
      <dgm:prSet presAssocID="{F9BFEC31-8919-416D-A85F-534028510D48}" presName="sibTrans" presStyleLbl="bgSibTrans2D1" presStyleIdx="4" presStyleCnt="8"/>
      <dgm:spPr/>
      <dgm:t>
        <a:bodyPr/>
        <a:lstStyle/>
        <a:p>
          <a:endParaRPr lang="en-US"/>
        </a:p>
      </dgm:t>
    </dgm:pt>
    <dgm:pt modelId="{CCB86F01-B94F-4B9A-8B73-2A7BAF027854}" type="pres">
      <dgm:prSet presAssocID="{0E35A5F8-A421-4DDF-8A03-7F3ADFEB2A8C}" presName="compNode" presStyleCnt="0"/>
      <dgm:spPr/>
    </dgm:pt>
    <dgm:pt modelId="{4999F37F-1775-4B02-9EA5-2EF9EAF9B9BB}" type="pres">
      <dgm:prSet presAssocID="{0E35A5F8-A421-4DDF-8A03-7F3ADFEB2A8C}" presName="dummyConnPt" presStyleCnt="0"/>
      <dgm:spPr/>
    </dgm:pt>
    <dgm:pt modelId="{B6B6FC77-3DC8-4318-B4AA-300B2965EE39}" type="pres">
      <dgm:prSet presAssocID="{0E35A5F8-A421-4DDF-8A03-7F3ADFEB2A8C}" presName="node" presStyleLbl="node1" presStyleIdx="5" presStyleCnt="9">
        <dgm:presLayoutVars>
          <dgm:bulletEnabled val="1"/>
        </dgm:presLayoutVars>
      </dgm:prSet>
      <dgm:spPr/>
      <dgm:t>
        <a:bodyPr/>
        <a:lstStyle/>
        <a:p>
          <a:endParaRPr lang="en-US"/>
        </a:p>
      </dgm:t>
    </dgm:pt>
    <dgm:pt modelId="{20FF0289-9D38-4204-89EF-84E810D73EED}" type="pres">
      <dgm:prSet presAssocID="{FFCDEDA0-1050-4B89-93F9-771B1AE05E0A}" presName="sibTrans" presStyleLbl="bgSibTrans2D1" presStyleIdx="5" presStyleCnt="8"/>
      <dgm:spPr/>
      <dgm:t>
        <a:bodyPr/>
        <a:lstStyle/>
        <a:p>
          <a:endParaRPr lang="en-US"/>
        </a:p>
      </dgm:t>
    </dgm:pt>
    <dgm:pt modelId="{22E5C297-F32E-4DDE-9EFF-7EAC844279BC}" type="pres">
      <dgm:prSet presAssocID="{0FEFA30F-551D-4006-8A54-BCECA505A061}" presName="compNode" presStyleCnt="0"/>
      <dgm:spPr/>
    </dgm:pt>
    <dgm:pt modelId="{36A678FB-0E95-46C3-B197-FC1BFE26B98C}" type="pres">
      <dgm:prSet presAssocID="{0FEFA30F-551D-4006-8A54-BCECA505A061}" presName="dummyConnPt" presStyleCnt="0"/>
      <dgm:spPr/>
    </dgm:pt>
    <dgm:pt modelId="{3CF79F00-9F1C-4D04-A0BB-283C5C9F0507}" type="pres">
      <dgm:prSet presAssocID="{0FEFA30F-551D-4006-8A54-BCECA505A061}" presName="node" presStyleLbl="node1" presStyleIdx="6" presStyleCnt="9">
        <dgm:presLayoutVars>
          <dgm:bulletEnabled val="1"/>
        </dgm:presLayoutVars>
      </dgm:prSet>
      <dgm:spPr/>
      <dgm:t>
        <a:bodyPr/>
        <a:lstStyle/>
        <a:p>
          <a:endParaRPr lang="en-US"/>
        </a:p>
      </dgm:t>
    </dgm:pt>
    <dgm:pt modelId="{212DCC59-FD4E-496C-87B1-79830C261949}" type="pres">
      <dgm:prSet presAssocID="{D509CA1B-F002-405C-BD05-8D10D8870388}" presName="sibTrans" presStyleLbl="bgSibTrans2D1" presStyleIdx="6" presStyleCnt="8"/>
      <dgm:spPr/>
      <dgm:t>
        <a:bodyPr/>
        <a:lstStyle/>
        <a:p>
          <a:endParaRPr lang="en-US"/>
        </a:p>
      </dgm:t>
    </dgm:pt>
    <dgm:pt modelId="{F8120F6B-BBC2-4245-BA1C-2E4569EAE2A3}" type="pres">
      <dgm:prSet presAssocID="{84A44511-FC3A-4286-8E96-A6DC51DE0E26}" presName="compNode" presStyleCnt="0"/>
      <dgm:spPr/>
    </dgm:pt>
    <dgm:pt modelId="{02B058B1-ACAB-4313-BFE3-6AF3C9F53178}" type="pres">
      <dgm:prSet presAssocID="{84A44511-FC3A-4286-8E96-A6DC51DE0E26}" presName="dummyConnPt" presStyleCnt="0"/>
      <dgm:spPr/>
    </dgm:pt>
    <dgm:pt modelId="{2CCDA5E5-8573-43C6-90B1-A6EF4928F265}" type="pres">
      <dgm:prSet presAssocID="{84A44511-FC3A-4286-8E96-A6DC51DE0E26}" presName="node" presStyleLbl="node1" presStyleIdx="7" presStyleCnt="9">
        <dgm:presLayoutVars>
          <dgm:bulletEnabled val="1"/>
        </dgm:presLayoutVars>
      </dgm:prSet>
      <dgm:spPr/>
      <dgm:t>
        <a:bodyPr/>
        <a:lstStyle/>
        <a:p>
          <a:endParaRPr lang="en-US"/>
        </a:p>
      </dgm:t>
    </dgm:pt>
    <dgm:pt modelId="{3D8DF6C2-8F53-48C5-B96E-7992AE1FACD8}" type="pres">
      <dgm:prSet presAssocID="{FA287EE7-355F-4B21-90CE-3249EC093EA0}" presName="sibTrans" presStyleLbl="bgSibTrans2D1" presStyleIdx="7" presStyleCnt="8"/>
      <dgm:spPr/>
      <dgm:t>
        <a:bodyPr/>
        <a:lstStyle/>
        <a:p>
          <a:endParaRPr lang="en-US"/>
        </a:p>
      </dgm:t>
    </dgm:pt>
    <dgm:pt modelId="{3AE4C9FB-4383-40F8-BDD3-038C896E1522}" type="pres">
      <dgm:prSet presAssocID="{22AA2B64-9CAD-4680-897F-8D5C76AC0856}" presName="compNode" presStyleCnt="0"/>
      <dgm:spPr/>
    </dgm:pt>
    <dgm:pt modelId="{DA9D9662-24BC-4614-9D27-E128B5FA732A}" type="pres">
      <dgm:prSet presAssocID="{22AA2B64-9CAD-4680-897F-8D5C76AC0856}" presName="dummyConnPt" presStyleCnt="0"/>
      <dgm:spPr/>
    </dgm:pt>
    <dgm:pt modelId="{E176783E-5BEE-4D52-842F-FBE28296F817}" type="pres">
      <dgm:prSet presAssocID="{22AA2B64-9CAD-4680-897F-8D5C76AC0856}" presName="node" presStyleLbl="node1" presStyleIdx="8" presStyleCnt="9">
        <dgm:presLayoutVars>
          <dgm:bulletEnabled val="1"/>
        </dgm:presLayoutVars>
      </dgm:prSet>
      <dgm:spPr/>
      <dgm:t>
        <a:bodyPr/>
        <a:lstStyle/>
        <a:p>
          <a:endParaRPr lang="en-US"/>
        </a:p>
      </dgm:t>
    </dgm:pt>
  </dgm:ptLst>
  <dgm:cxnLst>
    <dgm:cxn modelId="{16518ACD-2E4F-45D0-ABE3-5E5A4BFBA2C6}" srcId="{6C79B398-6DB9-4631-BA51-37D311770FA1}" destId="{F2534792-7891-4433-892D-BCE2010D5702}" srcOrd="0" destOrd="0" parTransId="{CACB5C81-9D63-4CBB-A507-A64B1A91071E}" sibTransId="{091BE160-12E6-4FA8-BFD2-BB0DE76C433F}"/>
    <dgm:cxn modelId="{4A45FE67-AC39-46A1-956E-B027DEBC569D}" type="presOf" srcId="{94D9444F-9449-4E76-BDEE-E0D9E70CE230}" destId="{CA4B7A1A-7E09-4ECF-8633-711355E29C75}" srcOrd="0" destOrd="0" presId="urn:microsoft.com/office/officeart/2005/8/layout/bProcess4"/>
    <dgm:cxn modelId="{4B133079-81EB-4E47-848F-04DD75A203A7}" type="presOf" srcId="{F2534792-7891-4433-892D-BCE2010D5702}" destId="{26043BA6-A9B4-415D-A8E3-36381C93DF75}" srcOrd="0" destOrd="0" presId="urn:microsoft.com/office/officeart/2005/8/layout/bProcess4"/>
    <dgm:cxn modelId="{715B4926-362A-459B-82EF-3877F63C324C}" type="presOf" srcId="{D509CA1B-F002-405C-BD05-8D10D8870388}" destId="{212DCC59-FD4E-496C-87B1-79830C261949}" srcOrd="0" destOrd="0" presId="urn:microsoft.com/office/officeart/2005/8/layout/bProcess4"/>
    <dgm:cxn modelId="{BE95C713-B3CD-4D01-9DBC-3D83D866104C}" type="presOf" srcId="{6C79B398-6DB9-4631-BA51-37D311770FA1}" destId="{364F12AA-6A80-4C79-A8CD-43D48CF8EE15}" srcOrd="0" destOrd="0" presId="urn:microsoft.com/office/officeart/2005/8/layout/bProcess4"/>
    <dgm:cxn modelId="{52CE1D59-14F1-42A2-9EC1-794E84D8C1D5}" srcId="{6C79B398-6DB9-4631-BA51-37D311770FA1}" destId="{2BA1E9B3-0B17-4072-99D3-14003A64494B}" srcOrd="4" destOrd="0" parTransId="{E0158B64-F784-488C-9A4F-1B7FC878C168}" sibTransId="{F9BFEC31-8919-416D-A85F-534028510D48}"/>
    <dgm:cxn modelId="{F2F30CD3-441F-433B-A174-3632D5512D2D}" type="presOf" srcId="{2BA1E9B3-0B17-4072-99D3-14003A64494B}" destId="{E4A2593A-213F-4565-8F20-D17E4C17A573}" srcOrd="0" destOrd="0" presId="urn:microsoft.com/office/officeart/2005/8/layout/bProcess4"/>
    <dgm:cxn modelId="{4DC78796-9029-45A3-A29E-5AACCEC5F45D}" type="presOf" srcId="{FFCDEDA0-1050-4B89-93F9-771B1AE05E0A}" destId="{20FF0289-9D38-4204-89EF-84E810D73EED}" srcOrd="0" destOrd="0" presId="urn:microsoft.com/office/officeart/2005/8/layout/bProcess4"/>
    <dgm:cxn modelId="{44A54C9B-5106-4E35-AB97-2C5B2970D100}" srcId="{6C79B398-6DB9-4631-BA51-37D311770FA1}" destId="{F0DEAC85-2A27-415E-9EE8-4C09653AF4DD}" srcOrd="3" destOrd="0" parTransId="{812BB625-B42C-4F23-A7C7-F90FFD3F8BE1}" sibTransId="{94D9444F-9449-4E76-BDEE-E0D9E70CE230}"/>
    <dgm:cxn modelId="{33322543-5276-4D7D-9EBE-CA1BB732E85C}" type="presOf" srcId="{84A44511-FC3A-4286-8E96-A6DC51DE0E26}" destId="{2CCDA5E5-8573-43C6-90B1-A6EF4928F265}" srcOrd="0" destOrd="0" presId="urn:microsoft.com/office/officeart/2005/8/layout/bProcess4"/>
    <dgm:cxn modelId="{7BC34185-A362-4913-97E6-CB3A1F6967BE}" type="presOf" srcId="{F0DEAC85-2A27-415E-9EE8-4C09653AF4DD}" destId="{E04D486D-4DAF-4C1B-AD96-05641AE49C6B}" srcOrd="0" destOrd="0" presId="urn:microsoft.com/office/officeart/2005/8/layout/bProcess4"/>
    <dgm:cxn modelId="{0BFAAB55-B06E-4754-8CA2-5641F38B0DED}" type="presOf" srcId="{456FF24A-9EF9-4055-A731-3D4DEF8D003D}" destId="{566D12EE-F302-4F01-91D9-89E5B3724CF3}" srcOrd="0" destOrd="0" presId="urn:microsoft.com/office/officeart/2005/8/layout/bProcess4"/>
    <dgm:cxn modelId="{27AB3824-E967-4799-98B0-76E4B166176F}" srcId="{6C79B398-6DB9-4631-BA51-37D311770FA1}" destId="{22AA2B64-9CAD-4680-897F-8D5C76AC0856}" srcOrd="8" destOrd="0" parTransId="{C84677B3-68AE-4841-A958-4B4458357876}" sibTransId="{622E31E6-8F0F-44A9-8317-2EE29B6F18C6}"/>
    <dgm:cxn modelId="{5F6842A9-D7C9-4082-84C8-06A155A16685}" type="presOf" srcId="{FA287EE7-355F-4B21-90CE-3249EC093EA0}" destId="{3D8DF6C2-8F53-48C5-B96E-7992AE1FACD8}" srcOrd="0" destOrd="0" presId="urn:microsoft.com/office/officeart/2005/8/layout/bProcess4"/>
    <dgm:cxn modelId="{20C74EBA-9564-4F1F-AB9B-41CD0C318426}" srcId="{6C79B398-6DB9-4631-BA51-37D311770FA1}" destId="{CD703D0E-0090-489D-AE00-E6C0F731CF18}" srcOrd="1" destOrd="0" parTransId="{04DA8ABA-AA42-4FA0-999C-ED6102B70A5F}" sibTransId="{080F1B37-4CEA-4191-A741-7CCAEAFEA8FD}"/>
    <dgm:cxn modelId="{4A46FE61-0983-4431-A94F-E5E2C9CB228B}" srcId="{6C79B398-6DB9-4631-BA51-37D311770FA1}" destId="{84A44511-FC3A-4286-8E96-A6DC51DE0E26}" srcOrd="7" destOrd="0" parTransId="{9317BC85-5BB3-4136-852C-7F179127C6E6}" sibTransId="{FA287EE7-355F-4B21-90CE-3249EC093EA0}"/>
    <dgm:cxn modelId="{7A32B5AA-2679-4636-8019-05BC739051E9}" type="presOf" srcId="{080F1B37-4CEA-4191-A741-7CCAEAFEA8FD}" destId="{BDEF59C3-4516-4281-BF3B-922080F922A6}" srcOrd="0" destOrd="0" presId="urn:microsoft.com/office/officeart/2005/8/layout/bProcess4"/>
    <dgm:cxn modelId="{6741158E-3BB1-4296-88E3-AF5796425FC6}" srcId="{6C79B398-6DB9-4631-BA51-37D311770FA1}" destId="{0FEFA30F-551D-4006-8A54-BCECA505A061}" srcOrd="6" destOrd="0" parTransId="{9F7C76FD-28CD-4376-AF80-8CF5B52CFA08}" sibTransId="{D509CA1B-F002-405C-BD05-8D10D8870388}"/>
    <dgm:cxn modelId="{38E4565D-70A1-4177-B484-C9342FE95788}" srcId="{6C79B398-6DB9-4631-BA51-37D311770FA1}" destId="{FF7E4FD3-2AC3-40CE-8A64-18516CD4CA9B}" srcOrd="2" destOrd="0" parTransId="{3542344C-2A7F-4B7B-A065-9BB2069FA3EB}" sibTransId="{456FF24A-9EF9-4055-A731-3D4DEF8D003D}"/>
    <dgm:cxn modelId="{34A71125-79CC-4D0C-BFFE-BDCA9CA257CB}" srcId="{6C79B398-6DB9-4631-BA51-37D311770FA1}" destId="{0E35A5F8-A421-4DDF-8A03-7F3ADFEB2A8C}" srcOrd="5" destOrd="0" parTransId="{67FD20F5-B15E-46BA-A84A-83AF8B1C855A}" sibTransId="{FFCDEDA0-1050-4B89-93F9-771B1AE05E0A}"/>
    <dgm:cxn modelId="{F2AE54D1-24F8-46A1-864E-0D63560B9577}" type="presOf" srcId="{F9BFEC31-8919-416D-A85F-534028510D48}" destId="{013B192C-E716-42B8-B865-959D33B7E287}" srcOrd="0" destOrd="0" presId="urn:microsoft.com/office/officeart/2005/8/layout/bProcess4"/>
    <dgm:cxn modelId="{57D1E863-79D3-411B-9382-AACE7BDE18EA}" type="presOf" srcId="{CD703D0E-0090-489D-AE00-E6C0F731CF18}" destId="{7F71F6F8-205A-4552-97D3-CD20516430E6}" srcOrd="0" destOrd="0" presId="urn:microsoft.com/office/officeart/2005/8/layout/bProcess4"/>
    <dgm:cxn modelId="{B38D75DA-4AA1-4A5F-814C-B39CE401CADC}" type="presOf" srcId="{22AA2B64-9CAD-4680-897F-8D5C76AC0856}" destId="{E176783E-5BEE-4D52-842F-FBE28296F817}" srcOrd="0" destOrd="0" presId="urn:microsoft.com/office/officeart/2005/8/layout/bProcess4"/>
    <dgm:cxn modelId="{0E923C52-E668-43FD-9D9C-5EEBFB3E2444}" type="presOf" srcId="{0E35A5F8-A421-4DDF-8A03-7F3ADFEB2A8C}" destId="{B6B6FC77-3DC8-4318-B4AA-300B2965EE39}" srcOrd="0" destOrd="0" presId="urn:microsoft.com/office/officeart/2005/8/layout/bProcess4"/>
    <dgm:cxn modelId="{4B5EA3E4-E738-48D0-A830-5405DEC312FD}" type="presOf" srcId="{0FEFA30F-551D-4006-8A54-BCECA505A061}" destId="{3CF79F00-9F1C-4D04-A0BB-283C5C9F0507}" srcOrd="0" destOrd="0" presId="urn:microsoft.com/office/officeart/2005/8/layout/bProcess4"/>
    <dgm:cxn modelId="{813BCE2E-E2E6-445A-B200-A289830370D6}" type="presOf" srcId="{091BE160-12E6-4FA8-BFD2-BB0DE76C433F}" destId="{1D84AFEC-52C0-454C-B6C0-66969E8DA7FA}" srcOrd="0" destOrd="0" presId="urn:microsoft.com/office/officeart/2005/8/layout/bProcess4"/>
    <dgm:cxn modelId="{E88D9CC0-DF10-49ED-809B-C19D2FF6A195}" type="presOf" srcId="{FF7E4FD3-2AC3-40CE-8A64-18516CD4CA9B}" destId="{0EDDD17B-6FE6-4DB9-A3E6-E721937D31B1}" srcOrd="0" destOrd="0" presId="urn:microsoft.com/office/officeart/2005/8/layout/bProcess4"/>
    <dgm:cxn modelId="{DF66CC10-C2B9-458F-A0F0-260A69E3921A}" type="presParOf" srcId="{364F12AA-6A80-4C79-A8CD-43D48CF8EE15}" destId="{5738EE40-2413-4EB6-9497-95271B64FD0E}" srcOrd="0" destOrd="0" presId="urn:microsoft.com/office/officeart/2005/8/layout/bProcess4"/>
    <dgm:cxn modelId="{577CC380-7DB8-46C2-9C0A-7813939B1F2C}" type="presParOf" srcId="{5738EE40-2413-4EB6-9497-95271B64FD0E}" destId="{CB39AF30-8D8D-4235-A9E2-45B8AEDBB17F}" srcOrd="0" destOrd="0" presId="urn:microsoft.com/office/officeart/2005/8/layout/bProcess4"/>
    <dgm:cxn modelId="{74EEBDC7-66BE-47B1-A150-18BC331A28F6}" type="presParOf" srcId="{5738EE40-2413-4EB6-9497-95271B64FD0E}" destId="{26043BA6-A9B4-415D-A8E3-36381C93DF75}" srcOrd="1" destOrd="0" presId="urn:microsoft.com/office/officeart/2005/8/layout/bProcess4"/>
    <dgm:cxn modelId="{C9ACC062-4703-47FD-A41F-2E60C34FFF18}" type="presParOf" srcId="{364F12AA-6A80-4C79-A8CD-43D48CF8EE15}" destId="{1D84AFEC-52C0-454C-B6C0-66969E8DA7FA}" srcOrd="1" destOrd="0" presId="urn:microsoft.com/office/officeart/2005/8/layout/bProcess4"/>
    <dgm:cxn modelId="{0E255377-FC4B-40C7-87C2-616F8C11E5C7}" type="presParOf" srcId="{364F12AA-6A80-4C79-A8CD-43D48CF8EE15}" destId="{2BD952D1-927D-4D5B-A96B-D3413A43D5B3}" srcOrd="2" destOrd="0" presId="urn:microsoft.com/office/officeart/2005/8/layout/bProcess4"/>
    <dgm:cxn modelId="{7A7A4B91-0576-4143-89D6-EF1953323043}" type="presParOf" srcId="{2BD952D1-927D-4D5B-A96B-D3413A43D5B3}" destId="{1BD6BE8E-A286-47DB-9969-AE945C5B97E4}" srcOrd="0" destOrd="0" presId="urn:microsoft.com/office/officeart/2005/8/layout/bProcess4"/>
    <dgm:cxn modelId="{CB603959-3C41-4044-AEE7-928B46BE8EEB}" type="presParOf" srcId="{2BD952D1-927D-4D5B-A96B-D3413A43D5B3}" destId="{7F71F6F8-205A-4552-97D3-CD20516430E6}" srcOrd="1" destOrd="0" presId="urn:microsoft.com/office/officeart/2005/8/layout/bProcess4"/>
    <dgm:cxn modelId="{B20C0A69-ED0E-4B44-8251-FDDE799D8515}" type="presParOf" srcId="{364F12AA-6A80-4C79-A8CD-43D48CF8EE15}" destId="{BDEF59C3-4516-4281-BF3B-922080F922A6}" srcOrd="3" destOrd="0" presId="urn:microsoft.com/office/officeart/2005/8/layout/bProcess4"/>
    <dgm:cxn modelId="{5D9A913E-19B1-49CD-B53D-D5D31F22F1D4}" type="presParOf" srcId="{364F12AA-6A80-4C79-A8CD-43D48CF8EE15}" destId="{3911708C-5036-4B13-BC53-C3A9DB7FF760}" srcOrd="4" destOrd="0" presId="urn:microsoft.com/office/officeart/2005/8/layout/bProcess4"/>
    <dgm:cxn modelId="{69A76D49-3548-4E05-BFB4-EA4F29DC3988}" type="presParOf" srcId="{3911708C-5036-4B13-BC53-C3A9DB7FF760}" destId="{AE966DEF-DDFD-4EA6-A35F-B759EF10B47E}" srcOrd="0" destOrd="0" presId="urn:microsoft.com/office/officeart/2005/8/layout/bProcess4"/>
    <dgm:cxn modelId="{2FD219B5-F74F-4CB9-9344-9E938184A942}" type="presParOf" srcId="{3911708C-5036-4B13-BC53-C3A9DB7FF760}" destId="{0EDDD17B-6FE6-4DB9-A3E6-E721937D31B1}" srcOrd="1" destOrd="0" presId="urn:microsoft.com/office/officeart/2005/8/layout/bProcess4"/>
    <dgm:cxn modelId="{A27F8EC8-BBD6-49A1-845F-6C488D985C79}" type="presParOf" srcId="{364F12AA-6A80-4C79-A8CD-43D48CF8EE15}" destId="{566D12EE-F302-4F01-91D9-89E5B3724CF3}" srcOrd="5" destOrd="0" presId="urn:microsoft.com/office/officeart/2005/8/layout/bProcess4"/>
    <dgm:cxn modelId="{EE6A79C4-F226-49AE-B5F7-1A93D765A9FF}" type="presParOf" srcId="{364F12AA-6A80-4C79-A8CD-43D48CF8EE15}" destId="{532EA168-D5DD-4C1B-B7D2-FC63BF867B20}" srcOrd="6" destOrd="0" presId="urn:microsoft.com/office/officeart/2005/8/layout/bProcess4"/>
    <dgm:cxn modelId="{36244083-2CA9-4F38-9631-4FA95EB8B202}" type="presParOf" srcId="{532EA168-D5DD-4C1B-B7D2-FC63BF867B20}" destId="{28814885-E1D3-4D73-B03F-D1E8CF876232}" srcOrd="0" destOrd="0" presId="urn:microsoft.com/office/officeart/2005/8/layout/bProcess4"/>
    <dgm:cxn modelId="{5FF2EC69-75AC-4562-B4A1-631573A21496}" type="presParOf" srcId="{532EA168-D5DD-4C1B-B7D2-FC63BF867B20}" destId="{E04D486D-4DAF-4C1B-AD96-05641AE49C6B}" srcOrd="1" destOrd="0" presId="urn:microsoft.com/office/officeart/2005/8/layout/bProcess4"/>
    <dgm:cxn modelId="{0704740C-7264-42C4-8614-40A9A9BEAE47}" type="presParOf" srcId="{364F12AA-6A80-4C79-A8CD-43D48CF8EE15}" destId="{CA4B7A1A-7E09-4ECF-8633-711355E29C75}" srcOrd="7" destOrd="0" presId="urn:microsoft.com/office/officeart/2005/8/layout/bProcess4"/>
    <dgm:cxn modelId="{ADDAF56F-8313-4BB9-8A64-DAF43F20C804}" type="presParOf" srcId="{364F12AA-6A80-4C79-A8CD-43D48CF8EE15}" destId="{4D12464F-DBAB-4D0D-915C-10B8B60F5465}" srcOrd="8" destOrd="0" presId="urn:microsoft.com/office/officeart/2005/8/layout/bProcess4"/>
    <dgm:cxn modelId="{D029E1CC-A882-43F0-A1CD-2EDE6F07ED57}" type="presParOf" srcId="{4D12464F-DBAB-4D0D-915C-10B8B60F5465}" destId="{1435B7B3-396A-4C07-9BBA-BDF97111EE8A}" srcOrd="0" destOrd="0" presId="urn:microsoft.com/office/officeart/2005/8/layout/bProcess4"/>
    <dgm:cxn modelId="{682DB57E-7C45-431F-8624-F8B37DC84D10}" type="presParOf" srcId="{4D12464F-DBAB-4D0D-915C-10B8B60F5465}" destId="{E4A2593A-213F-4565-8F20-D17E4C17A573}" srcOrd="1" destOrd="0" presId="urn:microsoft.com/office/officeart/2005/8/layout/bProcess4"/>
    <dgm:cxn modelId="{AB517950-3B8B-46A3-B9E2-86E5E462878C}" type="presParOf" srcId="{364F12AA-6A80-4C79-A8CD-43D48CF8EE15}" destId="{013B192C-E716-42B8-B865-959D33B7E287}" srcOrd="9" destOrd="0" presId="urn:microsoft.com/office/officeart/2005/8/layout/bProcess4"/>
    <dgm:cxn modelId="{936D2956-7CF4-4C7A-B950-4D6AC7E951A7}" type="presParOf" srcId="{364F12AA-6A80-4C79-A8CD-43D48CF8EE15}" destId="{CCB86F01-B94F-4B9A-8B73-2A7BAF027854}" srcOrd="10" destOrd="0" presId="urn:microsoft.com/office/officeart/2005/8/layout/bProcess4"/>
    <dgm:cxn modelId="{B6FDB4A9-B599-4555-9C7C-9706932EA370}" type="presParOf" srcId="{CCB86F01-B94F-4B9A-8B73-2A7BAF027854}" destId="{4999F37F-1775-4B02-9EA5-2EF9EAF9B9BB}" srcOrd="0" destOrd="0" presId="urn:microsoft.com/office/officeart/2005/8/layout/bProcess4"/>
    <dgm:cxn modelId="{B4036ED1-C3F4-4C60-84B5-B9448C61BC12}" type="presParOf" srcId="{CCB86F01-B94F-4B9A-8B73-2A7BAF027854}" destId="{B6B6FC77-3DC8-4318-B4AA-300B2965EE39}" srcOrd="1" destOrd="0" presId="urn:microsoft.com/office/officeart/2005/8/layout/bProcess4"/>
    <dgm:cxn modelId="{C4BB7294-3FFB-4F04-BDE4-D45C097A264E}" type="presParOf" srcId="{364F12AA-6A80-4C79-A8CD-43D48CF8EE15}" destId="{20FF0289-9D38-4204-89EF-84E810D73EED}" srcOrd="11" destOrd="0" presId="urn:microsoft.com/office/officeart/2005/8/layout/bProcess4"/>
    <dgm:cxn modelId="{9C8DAC20-EC71-4BCE-8CB6-544C10CD49B1}" type="presParOf" srcId="{364F12AA-6A80-4C79-A8CD-43D48CF8EE15}" destId="{22E5C297-F32E-4DDE-9EFF-7EAC844279BC}" srcOrd="12" destOrd="0" presId="urn:microsoft.com/office/officeart/2005/8/layout/bProcess4"/>
    <dgm:cxn modelId="{26931D2E-8BD2-4CE6-B0A7-CA42E11F8C64}" type="presParOf" srcId="{22E5C297-F32E-4DDE-9EFF-7EAC844279BC}" destId="{36A678FB-0E95-46C3-B197-FC1BFE26B98C}" srcOrd="0" destOrd="0" presId="urn:microsoft.com/office/officeart/2005/8/layout/bProcess4"/>
    <dgm:cxn modelId="{805BBEC7-82C4-41A8-A7F9-9A005848BEDC}" type="presParOf" srcId="{22E5C297-F32E-4DDE-9EFF-7EAC844279BC}" destId="{3CF79F00-9F1C-4D04-A0BB-283C5C9F0507}" srcOrd="1" destOrd="0" presId="urn:microsoft.com/office/officeart/2005/8/layout/bProcess4"/>
    <dgm:cxn modelId="{7F015A46-6FA0-47CD-8F2C-6E7DE56714E2}" type="presParOf" srcId="{364F12AA-6A80-4C79-A8CD-43D48CF8EE15}" destId="{212DCC59-FD4E-496C-87B1-79830C261949}" srcOrd="13" destOrd="0" presId="urn:microsoft.com/office/officeart/2005/8/layout/bProcess4"/>
    <dgm:cxn modelId="{40A1C09F-D06B-428F-AF82-CF487AE77C37}" type="presParOf" srcId="{364F12AA-6A80-4C79-A8CD-43D48CF8EE15}" destId="{F8120F6B-BBC2-4245-BA1C-2E4569EAE2A3}" srcOrd="14" destOrd="0" presId="urn:microsoft.com/office/officeart/2005/8/layout/bProcess4"/>
    <dgm:cxn modelId="{01C5B9AC-199A-40A2-8CB9-70B79DA56C6E}" type="presParOf" srcId="{F8120F6B-BBC2-4245-BA1C-2E4569EAE2A3}" destId="{02B058B1-ACAB-4313-BFE3-6AF3C9F53178}" srcOrd="0" destOrd="0" presId="urn:microsoft.com/office/officeart/2005/8/layout/bProcess4"/>
    <dgm:cxn modelId="{BD15FF77-DA86-43BC-A416-438D941A350A}" type="presParOf" srcId="{F8120F6B-BBC2-4245-BA1C-2E4569EAE2A3}" destId="{2CCDA5E5-8573-43C6-90B1-A6EF4928F265}" srcOrd="1" destOrd="0" presId="urn:microsoft.com/office/officeart/2005/8/layout/bProcess4"/>
    <dgm:cxn modelId="{0D9D126D-4665-487A-A137-04EBF85400DE}" type="presParOf" srcId="{364F12AA-6A80-4C79-A8CD-43D48CF8EE15}" destId="{3D8DF6C2-8F53-48C5-B96E-7992AE1FACD8}" srcOrd="15" destOrd="0" presId="urn:microsoft.com/office/officeart/2005/8/layout/bProcess4"/>
    <dgm:cxn modelId="{B333CE76-615F-4F17-9531-C19E8EDCD661}" type="presParOf" srcId="{364F12AA-6A80-4C79-A8CD-43D48CF8EE15}" destId="{3AE4C9FB-4383-40F8-BDD3-038C896E1522}" srcOrd="16" destOrd="0" presId="urn:microsoft.com/office/officeart/2005/8/layout/bProcess4"/>
    <dgm:cxn modelId="{283D094F-E8CD-4ACA-AFB4-BD59C773746B}" type="presParOf" srcId="{3AE4C9FB-4383-40F8-BDD3-038C896E1522}" destId="{DA9D9662-24BC-4614-9D27-E128B5FA732A}" srcOrd="0" destOrd="0" presId="urn:microsoft.com/office/officeart/2005/8/layout/bProcess4"/>
    <dgm:cxn modelId="{12A1B4B2-F00A-4F43-8E3D-30F03EF2AD85}" type="presParOf" srcId="{3AE4C9FB-4383-40F8-BDD3-038C896E1522}" destId="{E176783E-5BEE-4D52-842F-FBE28296F817}"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6F69E17-EDC9-441A-92FE-F58B873F555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1F7B1F2B-FA4A-4B75-9467-C31A7D606318}">
      <dgm:prSet phldrT="[Text]" custT="1"/>
      <dgm:spPr/>
      <dgm:t>
        <a:bodyPr/>
        <a:lstStyle/>
        <a:p>
          <a:pPr algn="l"/>
          <a:r>
            <a:rPr lang="en-US" sz="1600" b="0" dirty="0" smtClean="0">
              <a:latin typeface="+mj-lt"/>
            </a:rPr>
            <a:t>DEBT SERVICE</a:t>
          </a:r>
          <a:endParaRPr lang="en-US" sz="1600" b="0" dirty="0">
            <a:latin typeface="+mj-lt"/>
          </a:endParaRPr>
        </a:p>
      </dgm:t>
    </dgm:pt>
    <dgm:pt modelId="{A0FE03B8-8A82-4A23-9A98-27DDFF159C94}" type="parTrans" cxnId="{524A9975-E5F4-4E50-8E78-ADC31386A2AF}">
      <dgm:prSet/>
      <dgm:spPr/>
      <dgm:t>
        <a:bodyPr/>
        <a:lstStyle/>
        <a:p>
          <a:pPr algn="l"/>
          <a:endParaRPr lang="en-US" sz="1100">
            <a:solidFill>
              <a:sysClr val="windowText" lastClr="000000"/>
            </a:solidFill>
          </a:endParaRPr>
        </a:p>
      </dgm:t>
    </dgm:pt>
    <dgm:pt modelId="{84E726CE-B26F-493A-8B1E-40DCEB062235}" type="sibTrans" cxnId="{524A9975-E5F4-4E50-8E78-ADC31386A2AF}">
      <dgm:prSet/>
      <dgm:spPr/>
      <dgm:t>
        <a:bodyPr/>
        <a:lstStyle/>
        <a:p>
          <a:pPr algn="l"/>
          <a:endParaRPr lang="en-US" sz="1100">
            <a:solidFill>
              <a:sysClr val="windowText" lastClr="000000"/>
            </a:solidFill>
          </a:endParaRPr>
        </a:p>
      </dgm:t>
    </dgm:pt>
    <dgm:pt modelId="{B3F29693-8C5F-487E-B4C3-B2E752531152}">
      <dgm:prSet phldrT="[Text]" custT="1"/>
      <dgm:spPr/>
      <dgm:t>
        <a:bodyPr/>
        <a:lstStyle/>
        <a:p>
          <a:pPr algn="l"/>
          <a:r>
            <a:rPr lang="en-US" sz="1600" b="0" dirty="0" smtClean="0">
              <a:latin typeface="+mj-lt"/>
            </a:rPr>
            <a:t>CAPITAL</a:t>
          </a:r>
          <a:endParaRPr lang="en-US" sz="1600" b="0" dirty="0">
            <a:latin typeface="+mj-lt"/>
          </a:endParaRPr>
        </a:p>
      </dgm:t>
    </dgm:pt>
    <dgm:pt modelId="{76C7368B-39CF-475D-964C-86F4BA92B4B9}" type="parTrans" cxnId="{8686D52D-8546-4F0F-9C98-7CA87C72EB5A}">
      <dgm:prSet/>
      <dgm:spPr/>
      <dgm:t>
        <a:bodyPr/>
        <a:lstStyle/>
        <a:p>
          <a:pPr algn="l"/>
          <a:endParaRPr lang="en-US" sz="1100">
            <a:solidFill>
              <a:sysClr val="windowText" lastClr="000000"/>
            </a:solidFill>
          </a:endParaRPr>
        </a:p>
      </dgm:t>
    </dgm:pt>
    <dgm:pt modelId="{D569FCFD-A823-4735-BF78-D3FF107CFAF2}" type="sibTrans" cxnId="{8686D52D-8546-4F0F-9C98-7CA87C72EB5A}">
      <dgm:prSet/>
      <dgm:spPr/>
      <dgm:t>
        <a:bodyPr/>
        <a:lstStyle/>
        <a:p>
          <a:pPr algn="l"/>
          <a:endParaRPr lang="en-US" sz="1100">
            <a:solidFill>
              <a:sysClr val="windowText" lastClr="000000"/>
            </a:solidFill>
          </a:endParaRPr>
        </a:p>
      </dgm:t>
    </dgm:pt>
    <dgm:pt modelId="{9BDE13D0-B99B-4DA1-9ED3-87C53D413062}">
      <dgm:prSet custT="1"/>
      <dgm:spPr/>
      <dgm:t>
        <a:bodyPr/>
        <a:lstStyle/>
        <a:p>
          <a:pPr algn="l"/>
          <a:r>
            <a:rPr lang="en-US" sz="1600" b="0" dirty="0" smtClean="0">
              <a:latin typeface="+mj-lt"/>
            </a:rPr>
            <a:t>ENTERPRISE</a:t>
          </a:r>
          <a:endParaRPr lang="en-US" sz="1600" b="0" dirty="0">
            <a:latin typeface="+mj-lt"/>
          </a:endParaRPr>
        </a:p>
      </dgm:t>
    </dgm:pt>
    <dgm:pt modelId="{24B2FE4C-4D69-4F68-BCB8-DD3B08A68005}" type="parTrans" cxnId="{8D739D6E-A7E2-404C-8465-7E26BE60AD07}">
      <dgm:prSet/>
      <dgm:spPr/>
      <dgm:t>
        <a:bodyPr/>
        <a:lstStyle/>
        <a:p>
          <a:pPr algn="l"/>
          <a:endParaRPr lang="en-US" sz="1100">
            <a:solidFill>
              <a:sysClr val="windowText" lastClr="000000"/>
            </a:solidFill>
          </a:endParaRPr>
        </a:p>
      </dgm:t>
    </dgm:pt>
    <dgm:pt modelId="{A96AA26C-E637-456F-8F93-17BB74F1542A}" type="sibTrans" cxnId="{8D739D6E-A7E2-404C-8465-7E26BE60AD07}">
      <dgm:prSet/>
      <dgm:spPr/>
      <dgm:t>
        <a:bodyPr/>
        <a:lstStyle/>
        <a:p>
          <a:pPr algn="l"/>
          <a:endParaRPr lang="en-US" sz="1100">
            <a:solidFill>
              <a:sysClr val="windowText" lastClr="000000"/>
            </a:solidFill>
          </a:endParaRPr>
        </a:p>
      </dgm:t>
    </dgm:pt>
    <dgm:pt modelId="{18FB3D7A-2ECD-4E04-9E18-A938C6B9F047}">
      <dgm:prSet custT="1"/>
      <dgm:spPr/>
      <dgm:t>
        <a:bodyPr/>
        <a:lstStyle/>
        <a:p>
          <a:pPr algn="l"/>
          <a:r>
            <a:rPr lang="en-US" sz="1600" dirty="0" smtClean="0">
              <a:latin typeface="Arial" panose="020B0604020202020204" pitchFamily="34" charset="0"/>
              <a:cs typeface="Arial" panose="020B0604020202020204" pitchFamily="34" charset="0"/>
            </a:rPr>
            <a:t>SPECIAL</a:t>
          </a:r>
          <a:r>
            <a:rPr lang="en-US" sz="1600" dirty="0" smtClean="0">
              <a:latin typeface="Century Gothic" panose="020B0502020202020204" pitchFamily="34" charset="0"/>
            </a:rPr>
            <a:t> REVENUE</a:t>
          </a:r>
          <a:endParaRPr lang="en-US" sz="1600" dirty="0">
            <a:latin typeface="Century Gothic" panose="020B0502020202020204" pitchFamily="34" charset="0"/>
          </a:endParaRPr>
        </a:p>
      </dgm:t>
    </dgm:pt>
    <dgm:pt modelId="{8A1D27D5-4106-4734-9D5C-E12C446F10FC}" type="parTrans" cxnId="{42E1CBCD-E69C-460D-8B11-DCAC577618B6}">
      <dgm:prSet/>
      <dgm:spPr/>
      <dgm:t>
        <a:bodyPr/>
        <a:lstStyle/>
        <a:p>
          <a:pPr algn="l"/>
          <a:endParaRPr lang="en-US" sz="1100">
            <a:solidFill>
              <a:sysClr val="windowText" lastClr="000000"/>
            </a:solidFill>
          </a:endParaRPr>
        </a:p>
      </dgm:t>
    </dgm:pt>
    <dgm:pt modelId="{5631B4B4-1989-4708-8A36-E5A148D5C5D0}" type="sibTrans" cxnId="{42E1CBCD-E69C-460D-8B11-DCAC577618B6}">
      <dgm:prSet/>
      <dgm:spPr/>
      <dgm:t>
        <a:bodyPr/>
        <a:lstStyle/>
        <a:p>
          <a:pPr algn="l"/>
          <a:endParaRPr lang="en-US" sz="1100">
            <a:solidFill>
              <a:sysClr val="windowText" lastClr="000000"/>
            </a:solidFill>
          </a:endParaRPr>
        </a:p>
      </dgm:t>
    </dgm:pt>
    <dgm:pt modelId="{7CDFCAF9-40A0-4DFF-BB33-B06FBB67EDB1}">
      <dgm:prSet custT="1"/>
      <dgm:spPr/>
      <dgm:t>
        <a:bodyPr/>
        <a:lstStyle/>
        <a:p>
          <a:pPr algn="l"/>
          <a:r>
            <a:rPr lang="en-US" sz="1600" b="0" dirty="0" smtClean="0">
              <a:latin typeface="+mj-lt"/>
            </a:rPr>
            <a:t>GENERAL FUND (Current Expense)</a:t>
          </a:r>
          <a:endParaRPr lang="en-US" sz="1600" b="0" dirty="0">
            <a:latin typeface="+mj-lt"/>
          </a:endParaRPr>
        </a:p>
      </dgm:t>
    </dgm:pt>
    <dgm:pt modelId="{D15815B2-4008-4F17-A894-5DE75224F506}" type="parTrans" cxnId="{40AC1854-17AE-4959-A96F-983D058084F6}">
      <dgm:prSet/>
      <dgm:spPr/>
      <dgm:t>
        <a:bodyPr/>
        <a:lstStyle/>
        <a:p>
          <a:pPr algn="l"/>
          <a:endParaRPr lang="en-US" sz="1100">
            <a:solidFill>
              <a:sysClr val="windowText" lastClr="000000"/>
            </a:solidFill>
          </a:endParaRPr>
        </a:p>
      </dgm:t>
    </dgm:pt>
    <dgm:pt modelId="{CE63CB3C-0C24-4C7B-9D6D-56822445BB13}" type="sibTrans" cxnId="{40AC1854-17AE-4959-A96F-983D058084F6}">
      <dgm:prSet/>
      <dgm:spPr/>
      <dgm:t>
        <a:bodyPr/>
        <a:lstStyle/>
        <a:p>
          <a:pPr algn="l"/>
          <a:endParaRPr lang="en-US" sz="1100">
            <a:solidFill>
              <a:sysClr val="windowText" lastClr="000000"/>
            </a:solidFill>
          </a:endParaRPr>
        </a:p>
      </dgm:t>
    </dgm:pt>
    <dgm:pt modelId="{EA1E1729-0477-46AB-B393-5A6915DA4811}">
      <dgm:prSet custT="1"/>
      <dgm:spPr/>
      <dgm:t>
        <a:bodyPr/>
        <a:lstStyle/>
        <a:p>
          <a:pPr algn="l"/>
          <a:r>
            <a:rPr lang="en-US" sz="1600" dirty="0" smtClean="0">
              <a:latin typeface="+mj-lt"/>
            </a:rPr>
            <a:t>INTERNAL SERVICE</a:t>
          </a:r>
          <a:endParaRPr lang="en-US" sz="1600" dirty="0">
            <a:latin typeface="+mj-lt"/>
          </a:endParaRPr>
        </a:p>
      </dgm:t>
    </dgm:pt>
    <dgm:pt modelId="{25028549-E40E-4B1F-859C-E1E56D1F47B0}" type="parTrans" cxnId="{0E02A277-0D33-42E6-8C33-2293BE922748}">
      <dgm:prSet/>
      <dgm:spPr/>
      <dgm:t>
        <a:bodyPr/>
        <a:lstStyle/>
        <a:p>
          <a:pPr algn="l"/>
          <a:endParaRPr lang="en-US" sz="1100">
            <a:solidFill>
              <a:sysClr val="windowText" lastClr="000000"/>
            </a:solidFill>
          </a:endParaRPr>
        </a:p>
      </dgm:t>
    </dgm:pt>
    <dgm:pt modelId="{9FB1DF51-5C26-4EE4-AD56-75B86DF72079}" type="sibTrans" cxnId="{0E02A277-0D33-42E6-8C33-2293BE922748}">
      <dgm:prSet/>
      <dgm:spPr/>
      <dgm:t>
        <a:bodyPr/>
        <a:lstStyle/>
        <a:p>
          <a:pPr algn="l"/>
          <a:endParaRPr lang="en-US" sz="1100">
            <a:solidFill>
              <a:sysClr val="windowText" lastClr="000000"/>
            </a:solidFill>
          </a:endParaRPr>
        </a:p>
      </dgm:t>
    </dgm:pt>
    <dgm:pt modelId="{977E74AC-D273-4292-9E6E-2024CF716E76}">
      <dgm:prSet custT="1"/>
      <dgm:spPr/>
      <dgm:t>
        <a:bodyPr/>
        <a:lstStyle/>
        <a:p>
          <a:pPr algn="l"/>
          <a:r>
            <a:rPr lang="en-US" sz="1100" b="0" dirty="0" smtClean="0"/>
            <a:t>Non-restricted revenue, such as property tax and sales tax</a:t>
          </a:r>
          <a:endParaRPr lang="en-US" sz="1100" b="0" dirty="0"/>
        </a:p>
      </dgm:t>
    </dgm:pt>
    <dgm:pt modelId="{B0F220D7-DDB6-442B-966E-3E62EC105E22}" type="parTrans" cxnId="{DCA1ADD3-6A63-4F5B-906A-BEE43E73B87E}">
      <dgm:prSet/>
      <dgm:spPr/>
      <dgm:t>
        <a:bodyPr/>
        <a:lstStyle/>
        <a:p>
          <a:pPr algn="l"/>
          <a:endParaRPr lang="en-US" sz="1100">
            <a:solidFill>
              <a:sysClr val="windowText" lastClr="000000"/>
            </a:solidFill>
          </a:endParaRPr>
        </a:p>
      </dgm:t>
    </dgm:pt>
    <dgm:pt modelId="{FE3ED37A-8CC5-4E76-A668-DC775209503B}" type="sibTrans" cxnId="{DCA1ADD3-6A63-4F5B-906A-BEE43E73B87E}">
      <dgm:prSet/>
      <dgm:spPr/>
      <dgm:t>
        <a:bodyPr/>
        <a:lstStyle/>
        <a:p>
          <a:pPr algn="l"/>
          <a:endParaRPr lang="en-US" sz="1100">
            <a:solidFill>
              <a:sysClr val="windowText" lastClr="000000"/>
            </a:solidFill>
          </a:endParaRPr>
        </a:p>
      </dgm:t>
    </dgm:pt>
    <dgm:pt modelId="{7F2E4A79-5A5B-4449-965E-3B2422109E12}">
      <dgm:prSet custT="1"/>
      <dgm:spPr/>
      <dgm:t>
        <a:bodyPr/>
        <a:lstStyle/>
        <a:p>
          <a:pPr algn="l"/>
          <a:r>
            <a:rPr lang="en-US" sz="1100" b="0" dirty="0" smtClean="0"/>
            <a:t>Includes: Administrative Departments (HR, Risk, Budget and County Administration)</a:t>
          </a:r>
          <a:endParaRPr lang="en-US" sz="1100" b="0" dirty="0"/>
        </a:p>
      </dgm:t>
    </dgm:pt>
    <dgm:pt modelId="{A6542049-D1C6-44D6-885B-C545C45C4F96}" type="parTrans" cxnId="{19E3CB2C-7ADA-498B-B343-303D60BD6A6C}">
      <dgm:prSet/>
      <dgm:spPr/>
      <dgm:t>
        <a:bodyPr/>
        <a:lstStyle/>
        <a:p>
          <a:pPr algn="l"/>
          <a:endParaRPr lang="en-US" sz="1100">
            <a:solidFill>
              <a:sysClr val="windowText" lastClr="000000"/>
            </a:solidFill>
          </a:endParaRPr>
        </a:p>
      </dgm:t>
    </dgm:pt>
    <dgm:pt modelId="{C3471017-24DD-484B-B099-D27264C9C3FA}" type="sibTrans" cxnId="{19E3CB2C-7ADA-498B-B343-303D60BD6A6C}">
      <dgm:prSet/>
      <dgm:spPr/>
      <dgm:t>
        <a:bodyPr/>
        <a:lstStyle/>
        <a:p>
          <a:pPr algn="l"/>
          <a:endParaRPr lang="en-US" sz="1100">
            <a:solidFill>
              <a:sysClr val="windowText" lastClr="000000"/>
            </a:solidFill>
          </a:endParaRPr>
        </a:p>
      </dgm:t>
    </dgm:pt>
    <dgm:pt modelId="{39A57B0D-9767-464E-9822-9C6BE70C6B15}">
      <dgm:prSet custT="1"/>
      <dgm:spPr/>
      <dgm:t>
        <a:bodyPr/>
        <a:lstStyle/>
        <a:p>
          <a:pPr algn="l"/>
          <a:r>
            <a:rPr lang="en-US" sz="1100" b="0" dirty="0" smtClean="0"/>
            <a:t>Elected Offices (BOCC, Treasurer, Assessor, Coroner, Auditor, Prosecutor, Courts, Clerk, Sheriff)</a:t>
          </a:r>
          <a:endParaRPr lang="en-US" sz="1100" b="0" dirty="0"/>
        </a:p>
      </dgm:t>
    </dgm:pt>
    <dgm:pt modelId="{B710B5CC-B224-43C2-9A8D-8E0B6D9E10F0}" type="parTrans" cxnId="{9052A18F-B5EC-4AFC-919B-27364B566775}">
      <dgm:prSet/>
      <dgm:spPr/>
      <dgm:t>
        <a:bodyPr/>
        <a:lstStyle/>
        <a:p>
          <a:pPr algn="l"/>
          <a:endParaRPr lang="en-US" sz="1100">
            <a:solidFill>
              <a:sysClr val="windowText" lastClr="000000"/>
            </a:solidFill>
          </a:endParaRPr>
        </a:p>
      </dgm:t>
    </dgm:pt>
    <dgm:pt modelId="{2D2A4C43-8DCF-4E16-AB8E-22FB63A9FAC2}" type="sibTrans" cxnId="{9052A18F-B5EC-4AFC-919B-27364B566775}">
      <dgm:prSet/>
      <dgm:spPr/>
      <dgm:t>
        <a:bodyPr/>
        <a:lstStyle/>
        <a:p>
          <a:pPr algn="l"/>
          <a:endParaRPr lang="en-US" sz="1100">
            <a:solidFill>
              <a:sysClr val="windowText" lastClr="000000"/>
            </a:solidFill>
          </a:endParaRPr>
        </a:p>
      </dgm:t>
    </dgm:pt>
    <dgm:pt modelId="{B5774EDC-6A5C-41CF-AB85-C9EE43457D22}">
      <dgm:prSet custT="1"/>
      <dgm:spPr/>
      <dgm:t>
        <a:bodyPr/>
        <a:lstStyle/>
        <a:p>
          <a:pPr algn="l"/>
          <a:r>
            <a:rPr lang="en-US" sz="1100" dirty="0" smtClean="0"/>
            <a:t>Hold restricted revenue that is dedicated to a specific use and usually cannot be used for operations in General Fund</a:t>
          </a:r>
          <a:endParaRPr lang="en-US" sz="1100" dirty="0"/>
        </a:p>
      </dgm:t>
    </dgm:pt>
    <dgm:pt modelId="{75D05442-EE5B-4781-8107-0E3775326A1D}" type="parTrans" cxnId="{A9D0B138-FC74-4B1F-858E-B2DA2BBD3069}">
      <dgm:prSet/>
      <dgm:spPr/>
      <dgm:t>
        <a:bodyPr/>
        <a:lstStyle/>
        <a:p>
          <a:pPr algn="l"/>
          <a:endParaRPr lang="en-US" sz="1100">
            <a:solidFill>
              <a:sysClr val="windowText" lastClr="000000"/>
            </a:solidFill>
          </a:endParaRPr>
        </a:p>
      </dgm:t>
    </dgm:pt>
    <dgm:pt modelId="{4F05E8CA-9AA4-4997-A805-AAFC7991ACE3}" type="sibTrans" cxnId="{A9D0B138-FC74-4B1F-858E-B2DA2BBD3069}">
      <dgm:prSet/>
      <dgm:spPr/>
      <dgm:t>
        <a:bodyPr/>
        <a:lstStyle/>
        <a:p>
          <a:pPr algn="l"/>
          <a:endParaRPr lang="en-US" sz="1100">
            <a:solidFill>
              <a:sysClr val="windowText" lastClr="000000"/>
            </a:solidFill>
          </a:endParaRPr>
        </a:p>
      </dgm:t>
    </dgm:pt>
    <dgm:pt modelId="{5A1EF242-6FB1-4843-9A0F-0493E98A1C9D}">
      <dgm:prSet custT="1"/>
      <dgm:spPr/>
      <dgm:t>
        <a:bodyPr/>
        <a:lstStyle/>
        <a:p>
          <a:pPr algn="l"/>
          <a:endParaRPr lang="en-US" sz="1100" dirty="0">
            <a:solidFill>
              <a:sysClr val="windowText" lastClr="000000"/>
            </a:solidFill>
          </a:endParaRPr>
        </a:p>
      </dgm:t>
    </dgm:pt>
    <dgm:pt modelId="{1BB5F7CD-C184-49EB-9857-CD080332A67D}" type="parTrans" cxnId="{DB54FECB-2810-4336-A520-6C9C4D178D09}">
      <dgm:prSet/>
      <dgm:spPr/>
      <dgm:t>
        <a:bodyPr/>
        <a:lstStyle/>
        <a:p>
          <a:pPr algn="l"/>
          <a:endParaRPr lang="en-US" sz="1100">
            <a:solidFill>
              <a:sysClr val="windowText" lastClr="000000"/>
            </a:solidFill>
          </a:endParaRPr>
        </a:p>
      </dgm:t>
    </dgm:pt>
    <dgm:pt modelId="{0177827A-4953-46D5-A859-A3F517E5A906}" type="sibTrans" cxnId="{DB54FECB-2810-4336-A520-6C9C4D178D09}">
      <dgm:prSet/>
      <dgm:spPr/>
      <dgm:t>
        <a:bodyPr/>
        <a:lstStyle/>
        <a:p>
          <a:pPr algn="l"/>
          <a:endParaRPr lang="en-US" sz="1100">
            <a:solidFill>
              <a:sysClr val="windowText" lastClr="000000"/>
            </a:solidFill>
          </a:endParaRPr>
        </a:p>
      </dgm:t>
    </dgm:pt>
    <dgm:pt modelId="{1C5692DB-D933-42A9-849A-8795E4AE77C1}">
      <dgm:prSet custT="1"/>
      <dgm:spPr/>
      <dgm:t>
        <a:bodyPr/>
        <a:lstStyle/>
        <a:p>
          <a:pPr algn="l"/>
          <a:r>
            <a:rPr lang="en-US" sz="1100" dirty="0" smtClean="0"/>
            <a:t>Funds are transferred from other funds depending on the type of debt</a:t>
          </a:r>
          <a:endParaRPr lang="en-US" sz="1100" dirty="0"/>
        </a:p>
      </dgm:t>
    </dgm:pt>
    <dgm:pt modelId="{51711A19-97C8-49CC-B651-0ED40FCF203B}" type="parTrans" cxnId="{04D080D2-4A50-42E9-9C2B-FB021325D536}">
      <dgm:prSet/>
      <dgm:spPr/>
      <dgm:t>
        <a:bodyPr/>
        <a:lstStyle/>
        <a:p>
          <a:pPr algn="l"/>
          <a:endParaRPr lang="en-US" sz="1100">
            <a:solidFill>
              <a:sysClr val="windowText" lastClr="000000"/>
            </a:solidFill>
          </a:endParaRPr>
        </a:p>
      </dgm:t>
    </dgm:pt>
    <dgm:pt modelId="{6D55BED2-A872-4D36-BB0B-F9B9A76B8567}" type="sibTrans" cxnId="{04D080D2-4A50-42E9-9C2B-FB021325D536}">
      <dgm:prSet/>
      <dgm:spPr/>
      <dgm:t>
        <a:bodyPr/>
        <a:lstStyle/>
        <a:p>
          <a:pPr algn="l"/>
          <a:endParaRPr lang="en-US" sz="1100">
            <a:solidFill>
              <a:sysClr val="windowText" lastClr="000000"/>
            </a:solidFill>
          </a:endParaRPr>
        </a:p>
      </dgm:t>
    </dgm:pt>
    <dgm:pt modelId="{23B07104-12D5-47A7-B552-26904799A7C8}">
      <dgm:prSet custT="1"/>
      <dgm:spPr/>
      <dgm:t>
        <a:bodyPr/>
        <a:lstStyle/>
        <a:p>
          <a:pPr algn="l"/>
          <a:endParaRPr lang="en-US" sz="1100" dirty="0">
            <a:solidFill>
              <a:sysClr val="windowText" lastClr="000000"/>
            </a:solidFill>
          </a:endParaRPr>
        </a:p>
      </dgm:t>
    </dgm:pt>
    <dgm:pt modelId="{5A304E3C-5D5F-40D8-AD4F-51A879B06E24}" type="parTrans" cxnId="{83CA7333-B447-47FE-A521-951B57533A4C}">
      <dgm:prSet/>
      <dgm:spPr/>
      <dgm:t>
        <a:bodyPr/>
        <a:lstStyle/>
        <a:p>
          <a:pPr algn="l"/>
          <a:endParaRPr lang="en-US" sz="1100">
            <a:solidFill>
              <a:sysClr val="windowText" lastClr="000000"/>
            </a:solidFill>
          </a:endParaRPr>
        </a:p>
      </dgm:t>
    </dgm:pt>
    <dgm:pt modelId="{3B1FC647-58F4-4656-855E-AD104D4F5658}" type="sibTrans" cxnId="{83CA7333-B447-47FE-A521-951B57533A4C}">
      <dgm:prSet/>
      <dgm:spPr/>
      <dgm:t>
        <a:bodyPr/>
        <a:lstStyle/>
        <a:p>
          <a:pPr algn="l"/>
          <a:endParaRPr lang="en-US" sz="1100">
            <a:solidFill>
              <a:sysClr val="windowText" lastClr="000000"/>
            </a:solidFill>
          </a:endParaRPr>
        </a:p>
      </dgm:t>
    </dgm:pt>
    <dgm:pt modelId="{AB718C91-73DE-4F3E-A421-CE36ACFABE58}">
      <dgm:prSet custT="1"/>
      <dgm:spPr/>
      <dgm:t>
        <a:bodyPr/>
        <a:lstStyle/>
        <a:p>
          <a:pPr algn="l"/>
          <a:r>
            <a:rPr lang="en-US" sz="1100" dirty="0" smtClean="0"/>
            <a:t>Emergency Management, Veterans Relief, Social Services, Community Development, Roads, Health, Southwest Washington Fair and Weed Control </a:t>
          </a:r>
          <a:endParaRPr lang="en-US" sz="1100" dirty="0"/>
        </a:p>
      </dgm:t>
    </dgm:pt>
    <dgm:pt modelId="{977CDF15-BC33-4162-94A6-DC2D7D9439A8}" type="parTrans" cxnId="{8BEFCCA7-46FD-4BC4-A793-0014CF602E5B}">
      <dgm:prSet/>
      <dgm:spPr/>
      <dgm:t>
        <a:bodyPr/>
        <a:lstStyle/>
        <a:p>
          <a:pPr algn="l"/>
          <a:endParaRPr lang="en-US" sz="1100">
            <a:solidFill>
              <a:sysClr val="windowText" lastClr="000000"/>
            </a:solidFill>
          </a:endParaRPr>
        </a:p>
      </dgm:t>
    </dgm:pt>
    <dgm:pt modelId="{23F58E38-4E7C-4F44-BC2F-9EF0D1E36C20}" type="sibTrans" cxnId="{8BEFCCA7-46FD-4BC4-A793-0014CF602E5B}">
      <dgm:prSet/>
      <dgm:spPr/>
      <dgm:t>
        <a:bodyPr/>
        <a:lstStyle/>
        <a:p>
          <a:pPr algn="l"/>
          <a:endParaRPr lang="en-US" sz="1100">
            <a:solidFill>
              <a:sysClr val="windowText" lastClr="000000"/>
            </a:solidFill>
          </a:endParaRPr>
        </a:p>
      </dgm:t>
    </dgm:pt>
    <dgm:pt modelId="{6603F543-E2DF-403C-B41A-BA9AF57AD204}">
      <dgm:prSet custT="1"/>
      <dgm:spPr/>
      <dgm:t>
        <a:bodyPr/>
        <a:lstStyle/>
        <a:p>
          <a:pPr algn="l"/>
          <a:r>
            <a:rPr lang="en-US" sz="1100" dirty="0" smtClean="0"/>
            <a:t>Used to track capital projects such as buildings  (real estate excise tax [REET] revenue is mainly dedicated to capital improvements)</a:t>
          </a:r>
          <a:endParaRPr lang="en-US" sz="1100" dirty="0"/>
        </a:p>
      </dgm:t>
    </dgm:pt>
    <dgm:pt modelId="{F4A7CFAC-D7A5-44CA-AF36-0859FA1184C4}" type="parTrans" cxnId="{44E79F59-2993-45B9-BE36-7BFCBDA7FDC1}">
      <dgm:prSet/>
      <dgm:spPr/>
      <dgm:t>
        <a:bodyPr/>
        <a:lstStyle/>
        <a:p>
          <a:pPr algn="l"/>
          <a:endParaRPr lang="en-US" sz="1100">
            <a:solidFill>
              <a:sysClr val="windowText" lastClr="000000"/>
            </a:solidFill>
          </a:endParaRPr>
        </a:p>
      </dgm:t>
    </dgm:pt>
    <dgm:pt modelId="{DD322615-C997-4210-942A-B20CDD4553B9}" type="sibTrans" cxnId="{44E79F59-2993-45B9-BE36-7BFCBDA7FDC1}">
      <dgm:prSet/>
      <dgm:spPr/>
      <dgm:t>
        <a:bodyPr/>
        <a:lstStyle/>
        <a:p>
          <a:pPr algn="l"/>
          <a:endParaRPr lang="en-US" sz="1100">
            <a:solidFill>
              <a:sysClr val="windowText" lastClr="000000"/>
            </a:solidFill>
          </a:endParaRPr>
        </a:p>
      </dgm:t>
    </dgm:pt>
    <dgm:pt modelId="{5921A458-6D4D-40BF-9167-4E5BAED9579D}">
      <dgm:prSet custT="1"/>
      <dgm:spPr/>
      <dgm:t>
        <a:bodyPr/>
        <a:lstStyle/>
        <a:p>
          <a:pPr algn="l"/>
          <a:endParaRPr lang="en-US" sz="1100" dirty="0">
            <a:solidFill>
              <a:sysClr val="windowText" lastClr="000000"/>
            </a:solidFill>
          </a:endParaRPr>
        </a:p>
      </dgm:t>
    </dgm:pt>
    <dgm:pt modelId="{13AFAAE6-1F92-4E21-BCDF-A8168C7E5360}" type="parTrans" cxnId="{8AB1DF46-E054-4914-AD3E-CA17F750DAE8}">
      <dgm:prSet/>
      <dgm:spPr/>
      <dgm:t>
        <a:bodyPr/>
        <a:lstStyle/>
        <a:p>
          <a:pPr algn="l"/>
          <a:endParaRPr lang="en-US" sz="1100">
            <a:solidFill>
              <a:sysClr val="windowText" lastClr="000000"/>
            </a:solidFill>
          </a:endParaRPr>
        </a:p>
      </dgm:t>
    </dgm:pt>
    <dgm:pt modelId="{BA4D0DBE-FE0B-44FD-A402-1EB5035AD2C6}" type="sibTrans" cxnId="{8AB1DF46-E054-4914-AD3E-CA17F750DAE8}">
      <dgm:prSet/>
      <dgm:spPr/>
      <dgm:t>
        <a:bodyPr/>
        <a:lstStyle/>
        <a:p>
          <a:pPr algn="l"/>
          <a:endParaRPr lang="en-US" sz="1100">
            <a:solidFill>
              <a:sysClr val="windowText" lastClr="000000"/>
            </a:solidFill>
          </a:endParaRPr>
        </a:p>
      </dgm:t>
    </dgm:pt>
    <dgm:pt modelId="{CBEB7F9B-741B-4E76-B24B-7D20B78E9CE5}">
      <dgm:prSet custT="1"/>
      <dgm:spPr/>
      <dgm:t>
        <a:bodyPr/>
        <a:lstStyle/>
        <a:p>
          <a:pPr algn="l"/>
          <a:r>
            <a:rPr lang="en-US" sz="1100" dirty="0" smtClean="0"/>
            <a:t>Supported by fees from a business-type activity that cannot be used for any other activity - Solid Waste, Airports and Vader Water</a:t>
          </a:r>
          <a:endParaRPr lang="en-US" sz="1100" dirty="0"/>
        </a:p>
      </dgm:t>
    </dgm:pt>
    <dgm:pt modelId="{531C8088-564C-4CCC-A176-5CF70DD18600}" type="parTrans" cxnId="{39317C19-67B6-4EE9-BCA1-B5247ED4398C}">
      <dgm:prSet/>
      <dgm:spPr/>
      <dgm:t>
        <a:bodyPr/>
        <a:lstStyle/>
        <a:p>
          <a:pPr algn="l"/>
          <a:endParaRPr lang="en-US" sz="1100">
            <a:solidFill>
              <a:sysClr val="windowText" lastClr="000000"/>
            </a:solidFill>
          </a:endParaRPr>
        </a:p>
      </dgm:t>
    </dgm:pt>
    <dgm:pt modelId="{3BE85ECB-F2FE-438E-8AFD-1AD1C6611FDD}" type="sibTrans" cxnId="{39317C19-67B6-4EE9-BCA1-B5247ED4398C}">
      <dgm:prSet/>
      <dgm:spPr/>
      <dgm:t>
        <a:bodyPr/>
        <a:lstStyle/>
        <a:p>
          <a:pPr algn="l"/>
          <a:endParaRPr lang="en-US" sz="1100">
            <a:solidFill>
              <a:sysClr val="windowText" lastClr="000000"/>
            </a:solidFill>
          </a:endParaRPr>
        </a:p>
      </dgm:t>
    </dgm:pt>
    <dgm:pt modelId="{5D9820E8-6A9D-4579-8D37-68BF7E7204B4}">
      <dgm:prSet custT="1"/>
      <dgm:spPr/>
      <dgm:t>
        <a:bodyPr/>
        <a:lstStyle/>
        <a:p>
          <a:pPr algn="l"/>
          <a:endParaRPr lang="en-US" sz="1100" dirty="0">
            <a:solidFill>
              <a:sysClr val="windowText" lastClr="000000"/>
            </a:solidFill>
          </a:endParaRPr>
        </a:p>
      </dgm:t>
    </dgm:pt>
    <dgm:pt modelId="{094DA99F-61C6-423D-A5D9-F039C46E436E}" type="parTrans" cxnId="{A5CC6CA3-6DEC-4BA4-AF17-B6AD9B9D119D}">
      <dgm:prSet/>
      <dgm:spPr/>
      <dgm:t>
        <a:bodyPr/>
        <a:lstStyle/>
        <a:p>
          <a:pPr algn="l"/>
          <a:endParaRPr lang="en-US" sz="1100">
            <a:solidFill>
              <a:sysClr val="windowText" lastClr="000000"/>
            </a:solidFill>
          </a:endParaRPr>
        </a:p>
      </dgm:t>
    </dgm:pt>
    <dgm:pt modelId="{B898D0D1-EE20-4B18-8DF7-D5F739C4082D}" type="sibTrans" cxnId="{A5CC6CA3-6DEC-4BA4-AF17-B6AD9B9D119D}">
      <dgm:prSet/>
      <dgm:spPr/>
      <dgm:t>
        <a:bodyPr/>
        <a:lstStyle/>
        <a:p>
          <a:pPr algn="l"/>
          <a:endParaRPr lang="en-US" sz="1100">
            <a:solidFill>
              <a:sysClr val="windowText" lastClr="000000"/>
            </a:solidFill>
          </a:endParaRPr>
        </a:p>
      </dgm:t>
    </dgm:pt>
    <dgm:pt modelId="{A4F87B18-3192-4187-A8B7-585D6B46B22C}">
      <dgm:prSet custT="1"/>
      <dgm:spPr/>
      <dgm:t>
        <a:bodyPr/>
        <a:lstStyle/>
        <a:p>
          <a:pPr algn="l"/>
          <a:r>
            <a:rPr lang="en-US" sz="1100" dirty="0" smtClean="0"/>
            <a:t>Charges to other departments / offices for a service provided internally</a:t>
          </a:r>
          <a:endParaRPr lang="en-US" sz="1100" dirty="0"/>
        </a:p>
      </dgm:t>
    </dgm:pt>
    <dgm:pt modelId="{53D37CC2-BD12-4454-BF5B-F0785000D735}" type="parTrans" cxnId="{67A8AE20-47B2-4E48-AF28-761D39DCD258}">
      <dgm:prSet/>
      <dgm:spPr/>
      <dgm:t>
        <a:bodyPr/>
        <a:lstStyle/>
        <a:p>
          <a:pPr algn="l"/>
          <a:endParaRPr lang="en-US" sz="1100">
            <a:solidFill>
              <a:sysClr val="windowText" lastClr="000000"/>
            </a:solidFill>
          </a:endParaRPr>
        </a:p>
      </dgm:t>
    </dgm:pt>
    <dgm:pt modelId="{91F95212-70D3-46F3-A0F3-23ADC2E15AE0}" type="sibTrans" cxnId="{67A8AE20-47B2-4E48-AF28-761D39DCD258}">
      <dgm:prSet/>
      <dgm:spPr/>
      <dgm:t>
        <a:bodyPr/>
        <a:lstStyle/>
        <a:p>
          <a:pPr algn="l"/>
          <a:endParaRPr lang="en-US" sz="1100">
            <a:solidFill>
              <a:sysClr val="windowText" lastClr="000000"/>
            </a:solidFill>
          </a:endParaRPr>
        </a:p>
      </dgm:t>
    </dgm:pt>
    <dgm:pt modelId="{2F97976D-F449-43E0-B787-F6581B7786B7}">
      <dgm:prSet custT="1"/>
      <dgm:spPr/>
      <dgm:t>
        <a:bodyPr/>
        <a:lstStyle/>
        <a:p>
          <a:pPr algn="l"/>
          <a:r>
            <a:rPr lang="en-US" sz="1100" dirty="0" smtClean="0"/>
            <a:t>IT, Fleet, Risk/Insurance and Facilities</a:t>
          </a:r>
          <a:endParaRPr lang="en-US" sz="1100" dirty="0"/>
        </a:p>
      </dgm:t>
    </dgm:pt>
    <dgm:pt modelId="{0EFA1230-6230-4E8F-A5F8-E48A5B4B0604}" type="parTrans" cxnId="{17212C1F-5BE4-4357-AEC4-B5C51F1AF31A}">
      <dgm:prSet/>
      <dgm:spPr/>
      <dgm:t>
        <a:bodyPr/>
        <a:lstStyle/>
        <a:p>
          <a:pPr algn="l"/>
          <a:endParaRPr lang="en-US" sz="1100">
            <a:solidFill>
              <a:sysClr val="windowText" lastClr="000000"/>
            </a:solidFill>
          </a:endParaRPr>
        </a:p>
      </dgm:t>
    </dgm:pt>
    <dgm:pt modelId="{F6F47E85-E9AD-4967-8CEE-1248195B1EB6}" type="sibTrans" cxnId="{17212C1F-5BE4-4357-AEC4-B5C51F1AF31A}">
      <dgm:prSet/>
      <dgm:spPr/>
      <dgm:t>
        <a:bodyPr/>
        <a:lstStyle/>
        <a:p>
          <a:pPr algn="l"/>
          <a:endParaRPr lang="en-US" sz="1100">
            <a:solidFill>
              <a:sysClr val="windowText" lastClr="000000"/>
            </a:solidFill>
          </a:endParaRPr>
        </a:p>
      </dgm:t>
    </dgm:pt>
    <dgm:pt modelId="{EEBB4BE9-AB8C-40C3-B8D8-83D7021EE646}">
      <dgm:prSet custT="1"/>
      <dgm:spPr/>
      <dgm:t>
        <a:bodyPr/>
        <a:lstStyle/>
        <a:p>
          <a:pPr algn="l"/>
          <a:endParaRPr lang="en-US" sz="1100" dirty="0">
            <a:solidFill>
              <a:sysClr val="windowText" lastClr="000000"/>
            </a:solidFill>
          </a:endParaRPr>
        </a:p>
      </dgm:t>
    </dgm:pt>
    <dgm:pt modelId="{A9C3F0C9-B682-448C-B5A1-B6806C8E40E3}" type="parTrans" cxnId="{56467D41-3A67-46AF-ACF2-602A8EB352AF}">
      <dgm:prSet/>
      <dgm:spPr/>
      <dgm:t>
        <a:bodyPr/>
        <a:lstStyle/>
        <a:p>
          <a:pPr algn="l"/>
          <a:endParaRPr lang="en-US" sz="1600"/>
        </a:p>
      </dgm:t>
    </dgm:pt>
    <dgm:pt modelId="{76B25E70-1C49-4E14-A63E-DEC83056FD2D}" type="sibTrans" cxnId="{56467D41-3A67-46AF-ACF2-602A8EB352AF}">
      <dgm:prSet/>
      <dgm:spPr/>
      <dgm:t>
        <a:bodyPr/>
        <a:lstStyle/>
        <a:p>
          <a:pPr algn="l"/>
          <a:endParaRPr lang="en-US" sz="1600"/>
        </a:p>
      </dgm:t>
    </dgm:pt>
    <dgm:pt modelId="{F89DD686-089D-43AE-8EB0-BE2B4A37B286}" type="pres">
      <dgm:prSet presAssocID="{F6F69E17-EDC9-441A-92FE-F58B873F555E}" presName="Name0" presStyleCnt="0">
        <dgm:presLayoutVars>
          <dgm:dir/>
          <dgm:animLvl val="lvl"/>
          <dgm:resizeHandles val="exact"/>
        </dgm:presLayoutVars>
      </dgm:prSet>
      <dgm:spPr/>
      <dgm:t>
        <a:bodyPr/>
        <a:lstStyle/>
        <a:p>
          <a:endParaRPr lang="en-US"/>
        </a:p>
      </dgm:t>
    </dgm:pt>
    <dgm:pt modelId="{57CCA893-7D17-41D3-BE2B-AF61FA8D06E3}" type="pres">
      <dgm:prSet presAssocID="{7CDFCAF9-40A0-4DFF-BB33-B06FBB67EDB1}" presName="linNode" presStyleCnt="0"/>
      <dgm:spPr/>
      <dgm:t>
        <a:bodyPr/>
        <a:lstStyle/>
        <a:p>
          <a:endParaRPr lang="en-US"/>
        </a:p>
      </dgm:t>
    </dgm:pt>
    <dgm:pt modelId="{85C88EC9-9A8A-4299-8659-07427E9FB6C6}" type="pres">
      <dgm:prSet presAssocID="{7CDFCAF9-40A0-4DFF-BB33-B06FBB67EDB1}" presName="parentText" presStyleLbl="node1" presStyleIdx="0" presStyleCnt="6">
        <dgm:presLayoutVars>
          <dgm:chMax val="1"/>
          <dgm:bulletEnabled val="1"/>
        </dgm:presLayoutVars>
      </dgm:prSet>
      <dgm:spPr/>
      <dgm:t>
        <a:bodyPr/>
        <a:lstStyle/>
        <a:p>
          <a:endParaRPr lang="en-US"/>
        </a:p>
      </dgm:t>
    </dgm:pt>
    <dgm:pt modelId="{CE703437-C81B-4269-B99D-168AB58FA297}" type="pres">
      <dgm:prSet presAssocID="{7CDFCAF9-40A0-4DFF-BB33-B06FBB67EDB1}" presName="descendantText" presStyleLbl="alignAccFollowNode1" presStyleIdx="0" presStyleCnt="6" custScaleY="130684">
        <dgm:presLayoutVars>
          <dgm:bulletEnabled val="1"/>
        </dgm:presLayoutVars>
      </dgm:prSet>
      <dgm:spPr/>
      <dgm:t>
        <a:bodyPr/>
        <a:lstStyle/>
        <a:p>
          <a:endParaRPr lang="en-US"/>
        </a:p>
      </dgm:t>
    </dgm:pt>
    <dgm:pt modelId="{F1E991F7-5829-46DE-A2CF-9479F7FD1E10}" type="pres">
      <dgm:prSet presAssocID="{CE63CB3C-0C24-4C7B-9D6D-56822445BB13}" presName="sp" presStyleCnt="0"/>
      <dgm:spPr/>
      <dgm:t>
        <a:bodyPr/>
        <a:lstStyle/>
        <a:p>
          <a:endParaRPr lang="en-US"/>
        </a:p>
      </dgm:t>
    </dgm:pt>
    <dgm:pt modelId="{D0426B63-B727-4593-86B4-05A6703AB7C0}" type="pres">
      <dgm:prSet presAssocID="{18FB3D7A-2ECD-4E04-9E18-A938C6B9F047}" presName="linNode" presStyleCnt="0"/>
      <dgm:spPr/>
      <dgm:t>
        <a:bodyPr/>
        <a:lstStyle/>
        <a:p>
          <a:endParaRPr lang="en-US"/>
        </a:p>
      </dgm:t>
    </dgm:pt>
    <dgm:pt modelId="{1811C07B-4C9A-4407-8E65-224E20815475}" type="pres">
      <dgm:prSet presAssocID="{18FB3D7A-2ECD-4E04-9E18-A938C6B9F047}" presName="parentText" presStyleLbl="node1" presStyleIdx="1" presStyleCnt="6">
        <dgm:presLayoutVars>
          <dgm:chMax val="1"/>
          <dgm:bulletEnabled val="1"/>
        </dgm:presLayoutVars>
      </dgm:prSet>
      <dgm:spPr/>
      <dgm:t>
        <a:bodyPr/>
        <a:lstStyle/>
        <a:p>
          <a:endParaRPr lang="en-US"/>
        </a:p>
      </dgm:t>
    </dgm:pt>
    <dgm:pt modelId="{3C7D9D94-37C2-4B15-B948-98493FB30653}" type="pres">
      <dgm:prSet presAssocID="{18FB3D7A-2ECD-4E04-9E18-A938C6B9F047}" presName="descendantText" presStyleLbl="alignAccFollowNode1" presStyleIdx="1" presStyleCnt="6" custScaleY="116502">
        <dgm:presLayoutVars>
          <dgm:bulletEnabled val="1"/>
        </dgm:presLayoutVars>
      </dgm:prSet>
      <dgm:spPr/>
      <dgm:t>
        <a:bodyPr/>
        <a:lstStyle/>
        <a:p>
          <a:endParaRPr lang="en-US"/>
        </a:p>
      </dgm:t>
    </dgm:pt>
    <dgm:pt modelId="{95FA30B2-B1D4-4127-847B-B962F37173F0}" type="pres">
      <dgm:prSet presAssocID="{5631B4B4-1989-4708-8A36-E5A148D5C5D0}" presName="sp" presStyleCnt="0"/>
      <dgm:spPr/>
      <dgm:t>
        <a:bodyPr/>
        <a:lstStyle/>
        <a:p>
          <a:endParaRPr lang="en-US"/>
        </a:p>
      </dgm:t>
    </dgm:pt>
    <dgm:pt modelId="{81C33B92-4308-40E0-BF49-F0344BC88F84}" type="pres">
      <dgm:prSet presAssocID="{1F7B1F2B-FA4A-4B75-9467-C31A7D606318}" presName="linNode" presStyleCnt="0"/>
      <dgm:spPr/>
      <dgm:t>
        <a:bodyPr/>
        <a:lstStyle/>
        <a:p>
          <a:endParaRPr lang="en-US"/>
        </a:p>
      </dgm:t>
    </dgm:pt>
    <dgm:pt modelId="{81581153-1D7F-4CF9-9826-F01199BE1ABB}" type="pres">
      <dgm:prSet presAssocID="{1F7B1F2B-FA4A-4B75-9467-C31A7D606318}" presName="parentText" presStyleLbl="node1" presStyleIdx="2" presStyleCnt="6">
        <dgm:presLayoutVars>
          <dgm:chMax val="1"/>
          <dgm:bulletEnabled val="1"/>
        </dgm:presLayoutVars>
      </dgm:prSet>
      <dgm:spPr/>
      <dgm:t>
        <a:bodyPr/>
        <a:lstStyle/>
        <a:p>
          <a:endParaRPr lang="en-US"/>
        </a:p>
      </dgm:t>
    </dgm:pt>
    <dgm:pt modelId="{6EBA8165-D4F5-49A6-8866-E0F87F5B4932}" type="pres">
      <dgm:prSet presAssocID="{1F7B1F2B-FA4A-4B75-9467-C31A7D606318}" presName="descendantText" presStyleLbl="alignAccFollowNode1" presStyleIdx="2" presStyleCnt="6" custScaleY="115842">
        <dgm:presLayoutVars>
          <dgm:bulletEnabled val="1"/>
        </dgm:presLayoutVars>
      </dgm:prSet>
      <dgm:spPr/>
      <dgm:t>
        <a:bodyPr/>
        <a:lstStyle/>
        <a:p>
          <a:endParaRPr lang="en-US"/>
        </a:p>
      </dgm:t>
    </dgm:pt>
    <dgm:pt modelId="{86E96A26-B0A0-42C8-AF85-DD6A7BBC2EAC}" type="pres">
      <dgm:prSet presAssocID="{84E726CE-B26F-493A-8B1E-40DCEB062235}" presName="sp" presStyleCnt="0"/>
      <dgm:spPr/>
      <dgm:t>
        <a:bodyPr/>
        <a:lstStyle/>
        <a:p>
          <a:endParaRPr lang="en-US"/>
        </a:p>
      </dgm:t>
    </dgm:pt>
    <dgm:pt modelId="{B02C6CB1-5177-4EC1-B1FC-E56BECB14838}" type="pres">
      <dgm:prSet presAssocID="{B3F29693-8C5F-487E-B4C3-B2E752531152}" presName="linNode" presStyleCnt="0"/>
      <dgm:spPr/>
      <dgm:t>
        <a:bodyPr/>
        <a:lstStyle/>
        <a:p>
          <a:endParaRPr lang="en-US"/>
        </a:p>
      </dgm:t>
    </dgm:pt>
    <dgm:pt modelId="{0C033369-510C-4F44-B4E9-ED733E3E78C0}" type="pres">
      <dgm:prSet presAssocID="{B3F29693-8C5F-487E-B4C3-B2E752531152}" presName="parentText" presStyleLbl="node1" presStyleIdx="3" presStyleCnt="6">
        <dgm:presLayoutVars>
          <dgm:chMax val="1"/>
          <dgm:bulletEnabled val="1"/>
        </dgm:presLayoutVars>
      </dgm:prSet>
      <dgm:spPr/>
      <dgm:t>
        <a:bodyPr/>
        <a:lstStyle/>
        <a:p>
          <a:endParaRPr lang="en-US"/>
        </a:p>
      </dgm:t>
    </dgm:pt>
    <dgm:pt modelId="{C8EDD429-0CC9-4ADB-B4F2-8399C6776A72}" type="pres">
      <dgm:prSet presAssocID="{B3F29693-8C5F-487E-B4C3-B2E752531152}" presName="descendantText" presStyleLbl="alignAccFollowNode1" presStyleIdx="3" presStyleCnt="6" custScaleY="122746">
        <dgm:presLayoutVars>
          <dgm:bulletEnabled val="1"/>
        </dgm:presLayoutVars>
      </dgm:prSet>
      <dgm:spPr/>
      <dgm:t>
        <a:bodyPr/>
        <a:lstStyle/>
        <a:p>
          <a:endParaRPr lang="en-US"/>
        </a:p>
      </dgm:t>
    </dgm:pt>
    <dgm:pt modelId="{2DB6933C-77E7-4C84-9B76-9660909D15C2}" type="pres">
      <dgm:prSet presAssocID="{D569FCFD-A823-4735-BF78-D3FF107CFAF2}" presName="sp" presStyleCnt="0"/>
      <dgm:spPr/>
      <dgm:t>
        <a:bodyPr/>
        <a:lstStyle/>
        <a:p>
          <a:endParaRPr lang="en-US"/>
        </a:p>
      </dgm:t>
    </dgm:pt>
    <dgm:pt modelId="{CBA0EF44-6BD3-4AAF-87DF-F24EB5A9AAA4}" type="pres">
      <dgm:prSet presAssocID="{9BDE13D0-B99B-4DA1-9ED3-87C53D413062}" presName="linNode" presStyleCnt="0"/>
      <dgm:spPr/>
      <dgm:t>
        <a:bodyPr/>
        <a:lstStyle/>
        <a:p>
          <a:endParaRPr lang="en-US"/>
        </a:p>
      </dgm:t>
    </dgm:pt>
    <dgm:pt modelId="{524151E4-918B-4EB8-BD7B-26309BDE64A2}" type="pres">
      <dgm:prSet presAssocID="{9BDE13D0-B99B-4DA1-9ED3-87C53D413062}" presName="parentText" presStyleLbl="node1" presStyleIdx="4" presStyleCnt="6">
        <dgm:presLayoutVars>
          <dgm:chMax val="1"/>
          <dgm:bulletEnabled val="1"/>
        </dgm:presLayoutVars>
      </dgm:prSet>
      <dgm:spPr/>
      <dgm:t>
        <a:bodyPr/>
        <a:lstStyle/>
        <a:p>
          <a:endParaRPr lang="en-US"/>
        </a:p>
      </dgm:t>
    </dgm:pt>
    <dgm:pt modelId="{111A2246-B494-4C0F-8FEA-842C15631CCB}" type="pres">
      <dgm:prSet presAssocID="{9BDE13D0-B99B-4DA1-9ED3-87C53D413062}" presName="descendantText" presStyleLbl="alignAccFollowNode1" presStyleIdx="4" presStyleCnt="6" custScaleY="132087">
        <dgm:presLayoutVars>
          <dgm:bulletEnabled val="1"/>
        </dgm:presLayoutVars>
      </dgm:prSet>
      <dgm:spPr/>
      <dgm:t>
        <a:bodyPr/>
        <a:lstStyle/>
        <a:p>
          <a:endParaRPr lang="en-US"/>
        </a:p>
      </dgm:t>
    </dgm:pt>
    <dgm:pt modelId="{218253AC-F6A8-4CB0-BA3E-F9BF28B23994}" type="pres">
      <dgm:prSet presAssocID="{A96AA26C-E637-456F-8F93-17BB74F1542A}" presName="sp" presStyleCnt="0"/>
      <dgm:spPr/>
      <dgm:t>
        <a:bodyPr/>
        <a:lstStyle/>
        <a:p>
          <a:endParaRPr lang="en-US"/>
        </a:p>
      </dgm:t>
    </dgm:pt>
    <dgm:pt modelId="{308E9327-2437-46CC-9C8C-2F8455409927}" type="pres">
      <dgm:prSet presAssocID="{EA1E1729-0477-46AB-B393-5A6915DA4811}" presName="linNode" presStyleCnt="0"/>
      <dgm:spPr/>
      <dgm:t>
        <a:bodyPr/>
        <a:lstStyle/>
        <a:p>
          <a:endParaRPr lang="en-US"/>
        </a:p>
      </dgm:t>
    </dgm:pt>
    <dgm:pt modelId="{D8A9090E-8E03-4CFC-873B-449DB70738A7}" type="pres">
      <dgm:prSet presAssocID="{EA1E1729-0477-46AB-B393-5A6915DA4811}" presName="parentText" presStyleLbl="node1" presStyleIdx="5" presStyleCnt="6">
        <dgm:presLayoutVars>
          <dgm:chMax val="1"/>
          <dgm:bulletEnabled val="1"/>
        </dgm:presLayoutVars>
      </dgm:prSet>
      <dgm:spPr/>
      <dgm:t>
        <a:bodyPr/>
        <a:lstStyle/>
        <a:p>
          <a:endParaRPr lang="en-US"/>
        </a:p>
      </dgm:t>
    </dgm:pt>
    <dgm:pt modelId="{1BE89A67-1E52-43AA-8236-B00961860117}" type="pres">
      <dgm:prSet presAssocID="{EA1E1729-0477-46AB-B393-5A6915DA4811}" presName="descendantText" presStyleLbl="alignAccFollowNode1" presStyleIdx="5" presStyleCnt="6" custScaleY="122399">
        <dgm:presLayoutVars>
          <dgm:bulletEnabled val="1"/>
        </dgm:presLayoutVars>
      </dgm:prSet>
      <dgm:spPr/>
      <dgm:t>
        <a:bodyPr/>
        <a:lstStyle/>
        <a:p>
          <a:endParaRPr lang="en-US"/>
        </a:p>
      </dgm:t>
    </dgm:pt>
  </dgm:ptLst>
  <dgm:cxnLst>
    <dgm:cxn modelId="{8AB1DF46-E054-4914-AD3E-CA17F750DAE8}" srcId="{B3F29693-8C5F-487E-B4C3-B2E752531152}" destId="{5921A458-6D4D-40BF-9167-4E5BAED9579D}" srcOrd="1" destOrd="0" parTransId="{13AFAAE6-1F92-4E21-BCDF-A8168C7E5360}" sibTransId="{BA4D0DBE-FE0B-44FD-A402-1EB5035AD2C6}"/>
    <dgm:cxn modelId="{40AC1854-17AE-4959-A96F-983D058084F6}" srcId="{F6F69E17-EDC9-441A-92FE-F58B873F555E}" destId="{7CDFCAF9-40A0-4DFF-BB33-B06FBB67EDB1}" srcOrd="0" destOrd="0" parTransId="{D15815B2-4008-4F17-A894-5DE75224F506}" sibTransId="{CE63CB3C-0C24-4C7B-9D6D-56822445BB13}"/>
    <dgm:cxn modelId="{404CF153-2FD8-42D2-8ADE-AEFACF007230}" type="presOf" srcId="{7CDFCAF9-40A0-4DFF-BB33-B06FBB67EDB1}" destId="{85C88EC9-9A8A-4299-8659-07427E9FB6C6}" srcOrd="0" destOrd="0" presId="urn:microsoft.com/office/officeart/2005/8/layout/vList5"/>
    <dgm:cxn modelId="{1EFE1608-5CB2-44C3-9413-7AB1F43B854C}" type="presOf" srcId="{B5774EDC-6A5C-41CF-AB85-C9EE43457D22}" destId="{3C7D9D94-37C2-4B15-B948-98493FB30653}" srcOrd="0" destOrd="1" presId="urn:microsoft.com/office/officeart/2005/8/layout/vList5"/>
    <dgm:cxn modelId="{0B47E536-F1B1-4E8C-B041-6C9E8F0ADB50}" type="presOf" srcId="{2F97976D-F449-43E0-B787-F6581B7786B7}" destId="{1BE89A67-1E52-43AA-8236-B00961860117}" srcOrd="0" destOrd="1" presId="urn:microsoft.com/office/officeart/2005/8/layout/vList5"/>
    <dgm:cxn modelId="{D510AF9E-0FAE-4310-AD21-72BD35325808}" type="presOf" srcId="{EA1E1729-0477-46AB-B393-5A6915DA4811}" destId="{D8A9090E-8E03-4CFC-873B-449DB70738A7}" srcOrd="0" destOrd="0" presId="urn:microsoft.com/office/officeart/2005/8/layout/vList5"/>
    <dgm:cxn modelId="{0E02A277-0D33-42E6-8C33-2293BE922748}" srcId="{F6F69E17-EDC9-441A-92FE-F58B873F555E}" destId="{EA1E1729-0477-46AB-B393-5A6915DA4811}" srcOrd="5" destOrd="0" parTransId="{25028549-E40E-4B1F-859C-E1E56D1F47B0}" sibTransId="{9FB1DF51-5C26-4EE4-AD56-75B86DF72079}"/>
    <dgm:cxn modelId="{67A8AE20-47B2-4E48-AF28-761D39DCD258}" srcId="{EA1E1729-0477-46AB-B393-5A6915DA4811}" destId="{A4F87B18-3192-4187-A8B7-585D6B46B22C}" srcOrd="0" destOrd="0" parTransId="{53D37CC2-BD12-4454-BF5B-F0785000D735}" sibTransId="{91F95212-70D3-46F3-A0F3-23ADC2E15AE0}"/>
    <dgm:cxn modelId="{9052A18F-B5EC-4AFC-919B-27364B566775}" srcId="{7CDFCAF9-40A0-4DFF-BB33-B06FBB67EDB1}" destId="{39A57B0D-9767-464E-9822-9C6BE70C6B15}" srcOrd="2" destOrd="0" parTransId="{B710B5CC-B224-43C2-9A8D-8E0B6D9E10F0}" sibTransId="{2D2A4C43-8DCF-4E16-AB8E-22FB63A9FAC2}"/>
    <dgm:cxn modelId="{EFD9C52D-4A37-49F6-9B63-79A74281A997}" type="presOf" srcId="{5A1EF242-6FB1-4843-9A0F-0493E98A1C9D}" destId="{3C7D9D94-37C2-4B15-B948-98493FB30653}" srcOrd="0" destOrd="3" presId="urn:microsoft.com/office/officeart/2005/8/layout/vList5"/>
    <dgm:cxn modelId="{04D080D2-4A50-42E9-9C2B-FB021325D536}" srcId="{1F7B1F2B-FA4A-4B75-9467-C31A7D606318}" destId="{1C5692DB-D933-42A9-849A-8795E4AE77C1}" srcOrd="0" destOrd="0" parTransId="{51711A19-97C8-49CC-B651-0ED40FCF203B}" sibTransId="{6D55BED2-A872-4D36-BB0B-F9B9A76B8567}"/>
    <dgm:cxn modelId="{66230B65-8926-4903-B841-3036EF303A11}" type="presOf" srcId="{5D9820E8-6A9D-4579-8D37-68BF7E7204B4}" destId="{111A2246-B494-4C0F-8FEA-842C15631CCB}" srcOrd="0" destOrd="1" presId="urn:microsoft.com/office/officeart/2005/8/layout/vList5"/>
    <dgm:cxn modelId="{69B62B5A-D80A-44A9-8823-CF6D856E5826}" type="presOf" srcId="{977E74AC-D273-4292-9E6E-2024CF716E76}" destId="{CE703437-C81B-4269-B99D-168AB58FA297}" srcOrd="0" destOrd="0" presId="urn:microsoft.com/office/officeart/2005/8/layout/vList5"/>
    <dgm:cxn modelId="{B229648A-D14D-4F93-B29B-5257C04651DD}" type="presOf" srcId="{A4F87B18-3192-4187-A8B7-585D6B46B22C}" destId="{1BE89A67-1E52-43AA-8236-B00961860117}" srcOrd="0" destOrd="0" presId="urn:microsoft.com/office/officeart/2005/8/layout/vList5"/>
    <dgm:cxn modelId="{17212C1F-5BE4-4357-AEC4-B5C51F1AF31A}" srcId="{EA1E1729-0477-46AB-B393-5A6915DA4811}" destId="{2F97976D-F449-43E0-B787-F6581B7786B7}" srcOrd="1" destOrd="0" parTransId="{0EFA1230-6230-4E8F-A5F8-E48A5B4B0604}" sibTransId="{F6F47E85-E9AD-4967-8CEE-1248195B1EB6}"/>
    <dgm:cxn modelId="{991E45BC-3CCF-4BC9-8A0F-D9333AD4DCDA}" type="presOf" srcId="{5921A458-6D4D-40BF-9167-4E5BAED9579D}" destId="{C8EDD429-0CC9-4ADB-B4F2-8399C6776A72}" srcOrd="0" destOrd="1" presId="urn:microsoft.com/office/officeart/2005/8/layout/vList5"/>
    <dgm:cxn modelId="{DCA1ADD3-6A63-4F5B-906A-BEE43E73B87E}" srcId="{7CDFCAF9-40A0-4DFF-BB33-B06FBB67EDB1}" destId="{977E74AC-D273-4292-9E6E-2024CF716E76}" srcOrd="0" destOrd="0" parTransId="{B0F220D7-DDB6-442B-966E-3E62EC105E22}" sibTransId="{FE3ED37A-8CC5-4E76-A668-DC775209503B}"/>
    <dgm:cxn modelId="{B7395FB5-B4C2-419F-A3A6-7ABB1D5ECF00}" type="presOf" srcId="{9BDE13D0-B99B-4DA1-9ED3-87C53D413062}" destId="{524151E4-918B-4EB8-BD7B-26309BDE64A2}" srcOrd="0" destOrd="0" presId="urn:microsoft.com/office/officeart/2005/8/layout/vList5"/>
    <dgm:cxn modelId="{5E7E4CB5-0FA3-4697-9EAF-E735AE2C04E4}" type="presOf" srcId="{1F7B1F2B-FA4A-4B75-9467-C31A7D606318}" destId="{81581153-1D7F-4CF9-9826-F01199BE1ABB}" srcOrd="0" destOrd="0" presId="urn:microsoft.com/office/officeart/2005/8/layout/vList5"/>
    <dgm:cxn modelId="{5764C0A6-19A5-4357-A2AC-8324A12F3438}" type="presOf" srcId="{F6F69E17-EDC9-441A-92FE-F58B873F555E}" destId="{F89DD686-089D-43AE-8EB0-BE2B4A37B286}" srcOrd="0" destOrd="0" presId="urn:microsoft.com/office/officeart/2005/8/layout/vList5"/>
    <dgm:cxn modelId="{8BEFCCA7-46FD-4BC4-A793-0014CF602E5B}" srcId="{18FB3D7A-2ECD-4E04-9E18-A938C6B9F047}" destId="{AB718C91-73DE-4F3E-A421-CE36ACFABE58}" srcOrd="2" destOrd="0" parTransId="{977CDF15-BC33-4162-94A6-DC2D7D9439A8}" sibTransId="{23F58E38-4E7C-4F44-BC2F-9EF0D1E36C20}"/>
    <dgm:cxn modelId="{46A23EF8-B447-4A10-B696-2B31FD5473A3}" type="presOf" srcId="{18FB3D7A-2ECD-4E04-9E18-A938C6B9F047}" destId="{1811C07B-4C9A-4407-8E65-224E20815475}" srcOrd="0" destOrd="0" presId="urn:microsoft.com/office/officeart/2005/8/layout/vList5"/>
    <dgm:cxn modelId="{94343FD5-FE47-4916-8B47-87797E25304A}" type="presOf" srcId="{7F2E4A79-5A5B-4449-965E-3B2422109E12}" destId="{CE703437-C81B-4269-B99D-168AB58FA297}" srcOrd="0" destOrd="1" presId="urn:microsoft.com/office/officeart/2005/8/layout/vList5"/>
    <dgm:cxn modelId="{44E79F59-2993-45B9-BE36-7BFCBDA7FDC1}" srcId="{B3F29693-8C5F-487E-B4C3-B2E752531152}" destId="{6603F543-E2DF-403C-B41A-BA9AF57AD204}" srcOrd="0" destOrd="0" parTransId="{F4A7CFAC-D7A5-44CA-AF36-0859FA1184C4}" sibTransId="{DD322615-C997-4210-942A-B20CDD4553B9}"/>
    <dgm:cxn modelId="{A9D0B138-FC74-4B1F-858E-B2DA2BBD3069}" srcId="{18FB3D7A-2ECD-4E04-9E18-A938C6B9F047}" destId="{B5774EDC-6A5C-41CF-AB85-C9EE43457D22}" srcOrd="1" destOrd="0" parTransId="{75D05442-EE5B-4781-8107-0E3775326A1D}" sibTransId="{4F05E8CA-9AA4-4997-A805-AAFC7991ACE3}"/>
    <dgm:cxn modelId="{42E1CBCD-E69C-460D-8B11-DCAC577618B6}" srcId="{F6F69E17-EDC9-441A-92FE-F58B873F555E}" destId="{18FB3D7A-2ECD-4E04-9E18-A938C6B9F047}" srcOrd="1" destOrd="0" parTransId="{8A1D27D5-4106-4734-9D5C-E12C446F10FC}" sibTransId="{5631B4B4-1989-4708-8A36-E5A148D5C5D0}"/>
    <dgm:cxn modelId="{A5CC6CA3-6DEC-4BA4-AF17-B6AD9B9D119D}" srcId="{9BDE13D0-B99B-4DA1-9ED3-87C53D413062}" destId="{5D9820E8-6A9D-4579-8D37-68BF7E7204B4}" srcOrd="1" destOrd="0" parTransId="{094DA99F-61C6-423D-A5D9-F039C46E436E}" sibTransId="{B898D0D1-EE20-4B18-8DF7-D5F739C4082D}"/>
    <dgm:cxn modelId="{DB54FECB-2810-4336-A520-6C9C4D178D09}" srcId="{18FB3D7A-2ECD-4E04-9E18-A938C6B9F047}" destId="{5A1EF242-6FB1-4843-9A0F-0493E98A1C9D}" srcOrd="3" destOrd="0" parTransId="{1BB5F7CD-C184-49EB-9857-CD080332A67D}" sibTransId="{0177827A-4953-46D5-A859-A3F517E5A906}"/>
    <dgm:cxn modelId="{19E3CB2C-7ADA-498B-B343-303D60BD6A6C}" srcId="{7CDFCAF9-40A0-4DFF-BB33-B06FBB67EDB1}" destId="{7F2E4A79-5A5B-4449-965E-3B2422109E12}" srcOrd="1" destOrd="0" parTransId="{A6542049-D1C6-44D6-885B-C545C45C4F96}" sibTransId="{C3471017-24DD-484B-B099-D27264C9C3FA}"/>
    <dgm:cxn modelId="{12CBBA48-141E-4015-B5E8-36F2EB50700F}" type="presOf" srcId="{39A57B0D-9767-464E-9822-9C6BE70C6B15}" destId="{CE703437-C81B-4269-B99D-168AB58FA297}" srcOrd="0" destOrd="2" presId="urn:microsoft.com/office/officeart/2005/8/layout/vList5"/>
    <dgm:cxn modelId="{C97071F1-F0DD-428E-978B-187A53E06D01}" type="presOf" srcId="{EEBB4BE9-AB8C-40C3-B8D8-83D7021EE646}" destId="{3C7D9D94-37C2-4B15-B948-98493FB30653}" srcOrd="0" destOrd="0" presId="urn:microsoft.com/office/officeart/2005/8/layout/vList5"/>
    <dgm:cxn modelId="{83CA7333-B447-47FE-A521-951B57533A4C}" srcId="{1F7B1F2B-FA4A-4B75-9467-C31A7D606318}" destId="{23B07104-12D5-47A7-B552-26904799A7C8}" srcOrd="1" destOrd="0" parTransId="{5A304E3C-5D5F-40D8-AD4F-51A879B06E24}" sibTransId="{3B1FC647-58F4-4656-855E-AD104D4F5658}"/>
    <dgm:cxn modelId="{208B5C1D-9AC9-4874-B836-196AA68DCF0B}" type="presOf" srcId="{1C5692DB-D933-42A9-849A-8795E4AE77C1}" destId="{6EBA8165-D4F5-49A6-8866-E0F87F5B4932}" srcOrd="0" destOrd="0" presId="urn:microsoft.com/office/officeart/2005/8/layout/vList5"/>
    <dgm:cxn modelId="{5FBDC893-EC23-4310-A494-09CCCB4F7673}" type="presOf" srcId="{B3F29693-8C5F-487E-B4C3-B2E752531152}" destId="{0C033369-510C-4F44-B4E9-ED733E3E78C0}" srcOrd="0" destOrd="0" presId="urn:microsoft.com/office/officeart/2005/8/layout/vList5"/>
    <dgm:cxn modelId="{2D2ED786-876B-4765-8EE6-C9E65B51D093}" type="presOf" srcId="{6603F543-E2DF-403C-B41A-BA9AF57AD204}" destId="{C8EDD429-0CC9-4ADB-B4F2-8399C6776A72}" srcOrd="0" destOrd="0" presId="urn:microsoft.com/office/officeart/2005/8/layout/vList5"/>
    <dgm:cxn modelId="{8D739D6E-A7E2-404C-8465-7E26BE60AD07}" srcId="{F6F69E17-EDC9-441A-92FE-F58B873F555E}" destId="{9BDE13D0-B99B-4DA1-9ED3-87C53D413062}" srcOrd="4" destOrd="0" parTransId="{24B2FE4C-4D69-4F68-BCB8-DD3B08A68005}" sibTransId="{A96AA26C-E637-456F-8F93-17BB74F1542A}"/>
    <dgm:cxn modelId="{8EE8445C-3869-42BF-A6DE-EE4B644B0A4A}" type="presOf" srcId="{23B07104-12D5-47A7-B552-26904799A7C8}" destId="{6EBA8165-D4F5-49A6-8866-E0F87F5B4932}" srcOrd="0" destOrd="1" presId="urn:microsoft.com/office/officeart/2005/8/layout/vList5"/>
    <dgm:cxn modelId="{39317C19-67B6-4EE9-BCA1-B5247ED4398C}" srcId="{9BDE13D0-B99B-4DA1-9ED3-87C53D413062}" destId="{CBEB7F9B-741B-4E76-B24B-7D20B78E9CE5}" srcOrd="0" destOrd="0" parTransId="{531C8088-564C-4CCC-A176-5CF70DD18600}" sibTransId="{3BE85ECB-F2FE-438E-8AFD-1AD1C6611FDD}"/>
    <dgm:cxn modelId="{FD1D607E-9AD4-47C9-A4E0-4E636EF1C946}" type="presOf" srcId="{CBEB7F9B-741B-4E76-B24B-7D20B78E9CE5}" destId="{111A2246-B494-4C0F-8FEA-842C15631CCB}" srcOrd="0" destOrd="0" presId="urn:microsoft.com/office/officeart/2005/8/layout/vList5"/>
    <dgm:cxn modelId="{8686D52D-8546-4F0F-9C98-7CA87C72EB5A}" srcId="{F6F69E17-EDC9-441A-92FE-F58B873F555E}" destId="{B3F29693-8C5F-487E-B4C3-B2E752531152}" srcOrd="3" destOrd="0" parTransId="{76C7368B-39CF-475D-964C-86F4BA92B4B9}" sibTransId="{D569FCFD-A823-4735-BF78-D3FF107CFAF2}"/>
    <dgm:cxn modelId="{F4D02622-2CB6-4064-87B5-AF445C71C495}" type="presOf" srcId="{AB718C91-73DE-4F3E-A421-CE36ACFABE58}" destId="{3C7D9D94-37C2-4B15-B948-98493FB30653}" srcOrd="0" destOrd="2" presId="urn:microsoft.com/office/officeart/2005/8/layout/vList5"/>
    <dgm:cxn modelId="{56467D41-3A67-46AF-ACF2-602A8EB352AF}" srcId="{18FB3D7A-2ECD-4E04-9E18-A938C6B9F047}" destId="{EEBB4BE9-AB8C-40C3-B8D8-83D7021EE646}" srcOrd="0" destOrd="0" parTransId="{A9C3F0C9-B682-448C-B5A1-B6806C8E40E3}" sibTransId="{76B25E70-1C49-4E14-A63E-DEC83056FD2D}"/>
    <dgm:cxn modelId="{524A9975-E5F4-4E50-8E78-ADC31386A2AF}" srcId="{F6F69E17-EDC9-441A-92FE-F58B873F555E}" destId="{1F7B1F2B-FA4A-4B75-9467-C31A7D606318}" srcOrd="2" destOrd="0" parTransId="{A0FE03B8-8A82-4A23-9A98-27DDFF159C94}" sibTransId="{84E726CE-B26F-493A-8B1E-40DCEB062235}"/>
    <dgm:cxn modelId="{6089BDDD-F5EF-47F8-A0B2-BCBEFB5D588C}" type="presParOf" srcId="{F89DD686-089D-43AE-8EB0-BE2B4A37B286}" destId="{57CCA893-7D17-41D3-BE2B-AF61FA8D06E3}" srcOrd="0" destOrd="0" presId="urn:microsoft.com/office/officeart/2005/8/layout/vList5"/>
    <dgm:cxn modelId="{E6C28AE0-4C45-4020-8882-F039A990D99A}" type="presParOf" srcId="{57CCA893-7D17-41D3-BE2B-AF61FA8D06E3}" destId="{85C88EC9-9A8A-4299-8659-07427E9FB6C6}" srcOrd="0" destOrd="0" presId="urn:microsoft.com/office/officeart/2005/8/layout/vList5"/>
    <dgm:cxn modelId="{E0115742-28B6-4E68-BDCE-8D1457A846F7}" type="presParOf" srcId="{57CCA893-7D17-41D3-BE2B-AF61FA8D06E3}" destId="{CE703437-C81B-4269-B99D-168AB58FA297}" srcOrd="1" destOrd="0" presId="urn:microsoft.com/office/officeart/2005/8/layout/vList5"/>
    <dgm:cxn modelId="{3DFB8C2E-02BA-4AA8-8F03-C96072EA5ACC}" type="presParOf" srcId="{F89DD686-089D-43AE-8EB0-BE2B4A37B286}" destId="{F1E991F7-5829-46DE-A2CF-9479F7FD1E10}" srcOrd="1" destOrd="0" presId="urn:microsoft.com/office/officeart/2005/8/layout/vList5"/>
    <dgm:cxn modelId="{4EAD9D08-94AD-4702-8E4C-75495E96DBEF}" type="presParOf" srcId="{F89DD686-089D-43AE-8EB0-BE2B4A37B286}" destId="{D0426B63-B727-4593-86B4-05A6703AB7C0}" srcOrd="2" destOrd="0" presId="urn:microsoft.com/office/officeart/2005/8/layout/vList5"/>
    <dgm:cxn modelId="{5B61DBFA-2B0C-4097-94FF-BA6058B106EB}" type="presParOf" srcId="{D0426B63-B727-4593-86B4-05A6703AB7C0}" destId="{1811C07B-4C9A-4407-8E65-224E20815475}" srcOrd="0" destOrd="0" presId="urn:microsoft.com/office/officeart/2005/8/layout/vList5"/>
    <dgm:cxn modelId="{C10C06AC-FF06-4375-AD77-D6CDC40232A9}" type="presParOf" srcId="{D0426B63-B727-4593-86B4-05A6703AB7C0}" destId="{3C7D9D94-37C2-4B15-B948-98493FB30653}" srcOrd="1" destOrd="0" presId="urn:microsoft.com/office/officeart/2005/8/layout/vList5"/>
    <dgm:cxn modelId="{7B27FA59-2586-4F18-B125-FB3831670852}" type="presParOf" srcId="{F89DD686-089D-43AE-8EB0-BE2B4A37B286}" destId="{95FA30B2-B1D4-4127-847B-B962F37173F0}" srcOrd="3" destOrd="0" presId="urn:microsoft.com/office/officeart/2005/8/layout/vList5"/>
    <dgm:cxn modelId="{34AF77A1-7453-4E00-A6B9-15C89A7E5C86}" type="presParOf" srcId="{F89DD686-089D-43AE-8EB0-BE2B4A37B286}" destId="{81C33B92-4308-40E0-BF49-F0344BC88F84}" srcOrd="4" destOrd="0" presId="urn:microsoft.com/office/officeart/2005/8/layout/vList5"/>
    <dgm:cxn modelId="{54545CC0-0250-4AB9-9D64-100FC0D1E266}" type="presParOf" srcId="{81C33B92-4308-40E0-BF49-F0344BC88F84}" destId="{81581153-1D7F-4CF9-9826-F01199BE1ABB}" srcOrd="0" destOrd="0" presId="urn:microsoft.com/office/officeart/2005/8/layout/vList5"/>
    <dgm:cxn modelId="{BDC2A86B-DAD4-426F-8D58-CE84DB7B43E4}" type="presParOf" srcId="{81C33B92-4308-40E0-BF49-F0344BC88F84}" destId="{6EBA8165-D4F5-49A6-8866-E0F87F5B4932}" srcOrd="1" destOrd="0" presId="urn:microsoft.com/office/officeart/2005/8/layout/vList5"/>
    <dgm:cxn modelId="{F73BEDD5-5F93-47CF-A7B3-C2C8C2F585F5}" type="presParOf" srcId="{F89DD686-089D-43AE-8EB0-BE2B4A37B286}" destId="{86E96A26-B0A0-42C8-AF85-DD6A7BBC2EAC}" srcOrd="5" destOrd="0" presId="urn:microsoft.com/office/officeart/2005/8/layout/vList5"/>
    <dgm:cxn modelId="{8DFEA7CF-4842-44ED-B6B1-6ECB22CF71A2}" type="presParOf" srcId="{F89DD686-089D-43AE-8EB0-BE2B4A37B286}" destId="{B02C6CB1-5177-4EC1-B1FC-E56BECB14838}" srcOrd="6" destOrd="0" presId="urn:microsoft.com/office/officeart/2005/8/layout/vList5"/>
    <dgm:cxn modelId="{215272AC-181E-4507-99ED-1E1D549A074D}" type="presParOf" srcId="{B02C6CB1-5177-4EC1-B1FC-E56BECB14838}" destId="{0C033369-510C-4F44-B4E9-ED733E3E78C0}" srcOrd="0" destOrd="0" presId="urn:microsoft.com/office/officeart/2005/8/layout/vList5"/>
    <dgm:cxn modelId="{B93B9437-FF6E-428C-B128-0F97D9286C3A}" type="presParOf" srcId="{B02C6CB1-5177-4EC1-B1FC-E56BECB14838}" destId="{C8EDD429-0CC9-4ADB-B4F2-8399C6776A72}" srcOrd="1" destOrd="0" presId="urn:microsoft.com/office/officeart/2005/8/layout/vList5"/>
    <dgm:cxn modelId="{C3A331E3-31C4-4CD3-A436-7C4150F540D5}" type="presParOf" srcId="{F89DD686-089D-43AE-8EB0-BE2B4A37B286}" destId="{2DB6933C-77E7-4C84-9B76-9660909D15C2}" srcOrd="7" destOrd="0" presId="urn:microsoft.com/office/officeart/2005/8/layout/vList5"/>
    <dgm:cxn modelId="{0DAF6B28-3102-4FF1-835A-543F4C1F66C4}" type="presParOf" srcId="{F89DD686-089D-43AE-8EB0-BE2B4A37B286}" destId="{CBA0EF44-6BD3-4AAF-87DF-F24EB5A9AAA4}" srcOrd="8" destOrd="0" presId="urn:microsoft.com/office/officeart/2005/8/layout/vList5"/>
    <dgm:cxn modelId="{794446BF-5221-4EC6-AC39-F9E875130CE3}" type="presParOf" srcId="{CBA0EF44-6BD3-4AAF-87DF-F24EB5A9AAA4}" destId="{524151E4-918B-4EB8-BD7B-26309BDE64A2}" srcOrd="0" destOrd="0" presId="urn:microsoft.com/office/officeart/2005/8/layout/vList5"/>
    <dgm:cxn modelId="{08275BA9-2DD4-412E-9C5C-E4E63015BB18}" type="presParOf" srcId="{CBA0EF44-6BD3-4AAF-87DF-F24EB5A9AAA4}" destId="{111A2246-B494-4C0F-8FEA-842C15631CCB}" srcOrd="1" destOrd="0" presId="urn:microsoft.com/office/officeart/2005/8/layout/vList5"/>
    <dgm:cxn modelId="{D165ACB9-666B-4B6C-BFCC-A4ED4883FEAA}" type="presParOf" srcId="{F89DD686-089D-43AE-8EB0-BE2B4A37B286}" destId="{218253AC-F6A8-4CB0-BA3E-F9BF28B23994}" srcOrd="9" destOrd="0" presId="urn:microsoft.com/office/officeart/2005/8/layout/vList5"/>
    <dgm:cxn modelId="{97311AFB-D78F-4E4D-A1B1-DBE0D50B6F3A}" type="presParOf" srcId="{F89DD686-089D-43AE-8EB0-BE2B4A37B286}" destId="{308E9327-2437-46CC-9C8C-2F8455409927}" srcOrd="10" destOrd="0" presId="urn:microsoft.com/office/officeart/2005/8/layout/vList5"/>
    <dgm:cxn modelId="{EB9124B1-B259-492A-ADFC-B96C1FFF5D86}" type="presParOf" srcId="{308E9327-2437-46CC-9C8C-2F8455409927}" destId="{D8A9090E-8E03-4CFC-873B-449DB70738A7}" srcOrd="0" destOrd="0" presId="urn:microsoft.com/office/officeart/2005/8/layout/vList5"/>
    <dgm:cxn modelId="{8BA2F56C-2430-4AED-9F84-ECB1DF377BB3}" type="presParOf" srcId="{308E9327-2437-46CC-9C8C-2F8455409927}" destId="{1BE89A67-1E52-43AA-8236-B009618601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34046-5C32-4CE0-8A23-1D4537E4322B}">
      <dsp:nvSpPr>
        <dsp:cNvPr id="0" name=""/>
        <dsp:cNvSpPr/>
      </dsp:nvSpPr>
      <dsp:spPr>
        <a:xfrm>
          <a:off x="0" y="511"/>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9A483-085F-4ECB-8CBB-6C4171FBBF1B}">
      <dsp:nvSpPr>
        <dsp:cNvPr id="0" name=""/>
        <dsp:cNvSpPr/>
      </dsp:nvSpPr>
      <dsp:spPr>
        <a:xfrm>
          <a:off x="0" y="511"/>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Budget Timeline</a:t>
          </a:r>
          <a:endParaRPr lang="en-US" sz="2000" b="0" kern="1200" dirty="0">
            <a:solidFill>
              <a:schemeClr val="tx2"/>
            </a:solidFill>
            <a:latin typeface="+mn-lt"/>
            <a:cs typeface="Arial" panose="020B0604020202020204" pitchFamily="34" charset="0"/>
          </a:endParaRPr>
        </a:p>
      </dsp:txBody>
      <dsp:txXfrm>
        <a:off x="0" y="511"/>
        <a:ext cx="8229599" cy="322305"/>
      </dsp:txXfrm>
    </dsp:sp>
    <dsp:sp modelId="{E65676B9-351B-441E-8E57-F3DE9F5EB260}">
      <dsp:nvSpPr>
        <dsp:cNvPr id="0" name=""/>
        <dsp:cNvSpPr/>
      </dsp:nvSpPr>
      <dsp:spPr>
        <a:xfrm>
          <a:off x="0" y="322817"/>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CB5B0-B469-40B6-88B0-4CBA396EE2D0}">
      <dsp:nvSpPr>
        <dsp:cNvPr id="0" name=""/>
        <dsp:cNvSpPr/>
      </dsp:nvSpPr>
      <dsp:spPr>
        <a:xfrm>
          <a:off x="0" y="322817"/>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County Org Chart</a:t>
          </a:r>
          <a:endParaRPr lang="en-US" sz="2000" b="0" kern="1200" dirty="0">
            <a:solidFill>
              <a:schemeClr val="tx2"/>
            </a:solidFill>
            <a:latin typeface="+mn-lt"/>
            <a:cs typeface="Arial" panose="020B0604020202020204" pitchFamily="34" charset="0"/>
          </a:endParaRPr>
        </a:p>
      </dsp:txBody>
      <dsp:txXfrm>
        <a:off x="0" y="322817"/>
        <a:ext cx="8229599" cy="322305"/>
      </dsp:txXfrm>
    </dsp:sp>
    <dsp:sp modelId="{C33F1024-C0FF-45E6-9F19-A3CC3A0362A7}">
      <dsp:nvSpPr>
        <dsp:cNvPr id="0" name=""/>
        <dsp:cNvSpPr/>
      </dsp:nvSpPr>
      <dsp:spPr>
        <a:xfrm>
          <a:off x="0" y="645123"/>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F1538-290E-4D85-A3D2-3DC3FCB729BC}">
      <dsp:nvSpPr>
        <dsp:cNvPr id="0" name=""/>
        <dsp:cNvSpPr/>
      </dsp:nvSpPr>
      <dsp:spPr>
        <a:xfrm>
          <a:off x="0" y="645123"/>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Budget Outlook</a:t>
          </a:r>
          <a:endParaRPr lang="en-US" sz="2000" b="0" kern="1200" dirty="0">
            <a:solidFill>
              <a:schemeClr val="tx2"/>
            </a:solidFill>
            <a:latin typeface="+mn-lt"/>
            <a:cs typeface="Arial" panose="020B0604020202020204" pitchFamily="34" charset="0"/>
          </a:endParaRPr>
        </a:p>
      </dsp:txBody>
      <dsp:txXfrm>
        <a:off x="0" y="645123"/>
        <a:ext cx="8229599" cy="322305"/>
      </dsp:txXfrm>
    </dsp:sp>
    <dsp:sp modelId="{E373719B-5BDE-4E94-A4FC-2475067D18DF}">
      <dsp:nvSpPr>
        <dsp:cNvPr id="0" name=""/>
        <dsp:cNvSpPr/>
      </dsp:nvSpPr>
      <dsp:spPr>
        <a:xfrm>
          <a:off x="0" y="967429"/>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EC0E2-7B43-49B0-A74A-3F2C2E4BCCEC}">
      <dsp:nvSpPr>
        <dsp:cNvPr id="0" name=""/>
        <dsp:cNvSpPr/>
      </dsp:nvSpPr>
      <dsp:spPr>
        <a:xfrm>
          <a:off x="0" y="967429"/>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Fund Types</a:t>
          </a:r>
          <a:endParaRPr lang="en-US" sz="2000" b="0" kern="1200" dirty="0">
            <a:solidFill>
              <a:schemeClr val="tx2"/>
            </a:solidFill>
            <a:latin typeface="+mn-lt"/>
            <a:cs typeface="Arial" panose="020B0604020202020204" pitchFamily="34" charset="0"/>
          </a:endParaRPr>
        </a:p>
      </dsp:txBody>
      <dsp:txXfrm>
        <a:off x="0" y="967429"/>
        <a:ext cx="8229599" cy="322305"/>
      </dsp:txXfrm>
    </dsp:sp>
    <dsp:sp modelId="{1EA0784C-D3D0-4023-8960-4A1AA8257E89}">
      <dsp:nvSpPr>
        <dsp:cNvPr id="0" name=""/>
        <dsp:cNvSpPr/>
      </dsp:nvSpPr>
      <dsp:spPr>
        <a:xfrm>
          <a:off x="0" y="1289735"/>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B619B-04C5-41E3-A9AE-3EF241028C60}">
      <dsp:nvSpPr>
        <dsp:cNvPr id="0" name=""/>
        <dsp:cNvSpPr/>
      </dsp:nvSpPr>
      <dsp:spPr>
        <a:xfrm>
          <a:off x="0" y="1289735"/>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Budget Allocation by County Function </a:t>
          </a:r>
          <a:endParaRPr lang="en-US" sz="2000" b="0" kern="1200" dirty="0">
            <a:solidFill>
              <a:schemeClr val="tx2"/>
            </a:solidFill>
            <a:latin typeface="+mn-lt"/>
            <a:cs typeface="Arial" panose="020B0604020202020204" pitchFamily="34" charset="0"/>
          </a:endParaRPr>
        </a:p>
      </dsp:txBody>
      <dsp:txXfrm>
        <a:off x="0" y="1289735"/>
        <a:ext cx="8229599" cy="322305"/>
      </dsp:txXfrm>
    </dsp:sp>
    <dsp:sp modelId="{CDA2E431-6B52-4B51-8279-90EB8EF9A79A}">
      <dsp:nvSpPr>
        <dsp:cNvPr id="0" name=""/>
        <dsp:cNvSpPr/>
      </dsp:nvSpPr>
      <dsp:spPr>
        <a:xfrm>
          <a:off x="0" y="1612041"/>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D9770-B60C-4792-9A32-EF78C7AC7743}">
      <dsp:nvSpPr>
        <dsp:cNvPr id="0" name=""/>
        <dsp:cNvSpPr/>
      </dsp:nvSpPr>
      <dsp:spPr>
        <a:xfrm>
          <a:off x="0" y="1612041"/>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Revenue &amp; Expenditures</a:t>
          </a:r>
          <a:endParaRPr lang="en-US" sz="2000" b="0" kern="1200" dirty="0">
            <a:solidFill>
              <a:schemeClr val="tx2"/>
            </a:solidFill>
            <a:latin typeface="+mn-lt"/>
            <a:cs typeface="Arial" panose="020B0604020202020204" pitchFamily="34" charset="0"/>
          </a:endParaRPr>
        </a:p>
      </dsp:txBody>
      <dsp:txXfrm>
        <a:off x="0" y="1612041"/>
        <a:ext cx="8229599" cy="322305"/>
      </dsp:txXfrm>
    </dsp:sp>
    <dsp:sp modelId="{4D088C10-855F-4BBD-8C97-EA1E624CF83F}">
      <dsp:nvSpPr>
        <dsp:cNvPr id="0" name=""/>
        <dsp:cNvSpPr/>
      </dsp:nvSpPr>
      <dsp:spPr>
        <a:xfrm>
          <a:off x="0" y="1934347"/>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E7490-2E20-4749-95E4-1298756A5B83}">
      <dsp:nvSpPr>
        <dsp:cNvPr id="0" name=""/>
        <dsp:cNvSpPr/>
      </dsp:nvSpPr>
      <dsp:spPr>
        <a:xfrm>
          <a:off x="0" y="1934347"/>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General Fund Expenditures By Function</a:t>
          </a:r>
          <a:endParaRPr lang="en-US" sz="2000" b="0" kern="1200" dirty="0">
            <a:solidFill>
              <a:schemeClr val="tx2"/>
            </a:solidFill>
            <a:latin typeface="+mn-lt"/>
            <a:cs typeface="Arial" panose="020B0604020202020204" pitchFamily="34" charset="0"/>
          </a:endParaRPr>
        </a:p>
      </dsp:txBody>
      <dsp:txXfrm>
        <a:off x="0" y="1934347"/>
        <a:ext cx="8229599" cy="322305"/>
      </dsp:txXfrm>
    </dsp:sp>
    <dsp:sp modelId="{307EB30A-B913-4DB1-A089-78DD5A2034B5}">
      <dsp:nvSpPr>
        <dsp:cNvPr id="0" name=""/>
        <dsp:cNvSpPr/>
      </dsp:nvSpPr>
      <dsp:spPr>
        <a:xfrm>
          <a:off x="0" y="2256652"/>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BA41D-8FCD-4522-A262-9740AED697D6}">
      <dsp:nvSpPr>
        <dsp:cNvPr id="0" name=""/>
        <dsp:cNvSpPr/>
      </dsp:nvSpPr>
      <dsp:spPr>
        <a:xfrm>
          <a:off x="0" y="2256652"/>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Summary of Preliminary Budget</a:t>
          </a:r>
          <a:endParaRPr lang="en-US" sz="2000" b="0" kern="1200" dirty="0">
            <a:solidFill>
              <a:schemeClr val="tx2"/>
            </a:solidFill>
            <a:latin typeface="+mn-lt"/>
            <a:cs typeface="Arial" panose="020B0604020202020204" pitchFamily="34" charset="0"/>
          </a:endParaRPr>
        </a:p>
      </dsp:txBody>
      <dsp:txXfrm>
        <a:off x="0" y="2256652"/>
        <a:ext cx="8229599" cy="322305"/>
      </dsp:txXfrm>
    </dsp:sp>
    <dsp:sp modelId="{21270BB3-F76E-4788-88E6-DD7ADBCF180A}">
      <dsp:nvSpPr>
        <dsp:cNvPr id="0" name=""/>
        <dsp:cNvSpPr/>
      </dsp:nvSpPr>
      <dsp:spPr>
        <a:xfrm>
          <a:off x="0" y="2578958"/>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3BA90D-B76B-4D3E-BE47-0A22015020AE}">
      <dsp:nvSpPr>
        <dsp:cNvPr id="0" name=""/>
        <dsp:cNvSpPr/>
      </dsp:nvSpPr>
      <dsp:spPr>
        <a:xfrm>
          <a:off x="0" y="2578958"/>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County Employee Summary</a:t>
          </a:r>
          <a:endParaRPr lang="en-US" sz="2000" b="0" kern="1200" dirty="0">
            <a:solidFill>
              <a:schemeClr val="tx2"/>
            </a:solidFill>
            <a:latin typeface="+mn-lt"/>
            <a:cs typeface="Arial" panose="020B0604020202020204" pitchFamily="34" charset="0"/>
          </a:endParaRPr>
        </a:p>
      </dsp:txBody>
      <dsp:txXfrm>
        <a:off x="0" y="2578958"/>
        <a:ext cx="8229599" cy="322305"/>
      </dsp:txXfrm>
    </dsp:sp>
    <dsp:sp modelId="{BD8B89EA-BB4B-4C7A-8B52-81DC3E3A1577}">
      <dsp:nvSpPr>
        <dsp:cNvPr id="0" name=""/>
        <dsp:cNvSpPr/>
      </dsp:nvSpPr>
      <dsp:spPr>
        <a:xfrm>
          <a:off x="0" y="2901264"/>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AF61E-332E-40E8-BD01-436F81C0A876}">
      <dsp:nvSpPr>
        <dsp:cNvPr id="0" name=""/>
        <dsp:cNvSpPr/>
      </dsp:nvSpPr>
      <dsp:spPr>
        <a:xfrm>
          <a:off x="0" y="2901264"/>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General Fund Reserves</a:t>
          </a:r>
          <a:endParaRPr lang="en-US" sz="2000" b="0" kern="1200" dirty="0">
            <a:solidFill>
              <a:schemeClr val="tx2"/>
            </a:solidFill>
            <a:latin typeface="+mn-lt"/>
            <a:cs typeface="Arial" panose="020B0604020202020204" pitchFamily="34" charset="0"/>
          </a:endParaRPr>
        </a:p>
      </dsp:txBody>
      <dsp:txXfrm>
        <a:off x="0" y="2901264"/>
        <a:ext cx="8229599" cy="322305"/>
      </dsp:txXfrm>
    </dsp:sp>
    <dsp:sp modelId="{CF0114D9-1628-4B91-B8E5-BB25F80F0630}">
      <dsp:nvSpPr>
        <dsp:cNvPr id="0" name=""/>
        <dsp:cNvSpPr/>
      </dsp:nvSpPr>
      <dsp:spPr>
        <a:xfrm>
          <a:off x="0" y="3223570"/>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1BD6D-D37A-483F-8A7A-7D1E83397F9A}">
      <dsp:nvSpPr>
        <dsp:cNvPr id="0" name=""/>
        <dsp:cNvSpPr/>
      </dsp:nvSpPr>
      <dsp:spPr>
        <a:xfrm>
          <a:off x="0" y="3223570"/>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Strategic Planning</a:t>
          </a:r>
          <a:endParaRPr lang="en-US" sz="2000" b="0" kern="1200" dirty="0">
            <a:solidFill>
              <a:schemeClr val="tx2"/>
            </a:solidFill>
            <a:latin typeface="+mn-lt"/>
            <a:cs typeface="Arial" panose="020B0604020202020204" pitchFamily="34" charset="0"/>
          </a:endParaRPr>
        </a:p>
      </dsp:txBody>
      <dsp:txXfrm>
        <a:off x="0" y="3223570"/>
        <a:ext cx="8229599" cy="322305"/>
      </dsp:txXfrm>
    </dsp:sp>
    <dsp:sp modelId="{6B3D29D1-4F71-43A8-91F2-FEE6103C765B}">
      <dsp:nvSpPr>
        <dsp:cNvPr id="0" name=""/>
        <dsp:cNvSpPr/>
      </dsp:nvSpPr>
      <dsp:spPr>
        <a:xfrm>
          <a:off x="0" y="3545876"/>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19101-1779-43BB-B2CD-B0AB4BFF500C}">
      <dsp:nvSpPr>
        <dsp:cNvPr id="0" name=""/>
        <dsp:cNvSpPr/>
      </dsp:nvSpPr>
      <dsp:spPr>
        <a:xfrm>
          <a:off x="0" y="3545876"/>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2"/>
              </a:solidFill>
              <a:latin typeface="+mn-lt"/>
              <a:cs typeface="Arial" panose="020B0604020202020204" pitchFamily="34" charset="0"/>
            </a:rPr>
            <a:t>American Rescue Plan Funds</a:t>
          </a:r>
          <a:endParaRPr lang="en-US" sz="2000" b="0" kern="1200" dirty="0">
            <a:solidFill>
              <a:schemeClr val="tx2"/>
            </a:solidFill>
            <a:latin typeface="+mn-lt"/>
            <a:cs typeface="Arial" panose="020B0604020202020204" pitchFamily="34" charset="0"/>
          </a:endParaRPr>
        </a:p>
      </dsp:txBody>
      <dsp:txXfrm>
        <a:off x="0" y="3545876"/>
        <a:ext cx="8229599" cy="322305"/>
      </dsp:txXfrm>
    </dsp:sp>
    <dsp:sp modelId="{32AB839B-3252-42B3-837C-ADA69418CB0D}">
      <dsp:nvSpPr>
        <dsp:cNvPr id="0" name=""/>
        <dsp:cNvSpPr/>
      </dsp:nvSpPr>
      <dsp:spPr>
        <a:xfrm>
          <a:off x="0" y="3868182"/>
          <a:ext cx="8229599"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59C2B-81E8-4183-9E4C-5B303D5DDAFF}">
      <dsp:nvSpPr>
        <dsp:cNvPr id="0" name=""/>
        <dsp:cNvSpPr/>
      </dsp:nvSpPr>
      <dsp:spPr>
        <a:xfrm>
          <a:off x="0" y="3868182"/>
          <a:ext cx="8229599" cy="32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b="0" kern="1200" dirty="0">
            <a:solidFill>
              <a:schemeClr val="tx2"/>
            </a:solidFill>
            <a:latin typeface="+mn-lt"/>
            <a:cs typeface="Arial" panose="020B0604020202020204" pitchFamily="34" charset="0"/>
          </a:endParaRPr>
        </a:p>
      </dsp:txBody>
      <dsp:txXfrm>
        <a:off x="0" y="3868182"/>
        <a:ext cx="8229599" cy="322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AFEC-52C0-454C-B6C0-66969E8DA7FA}">
      <dsp:nvSpPr>
        <dsp:cNvPr id="0" name=""/>
        <dsp:cNvSpPr/>
      </dsp:nvSpPr>
      <dsp:spPr>
        <a:xfrm rot="5400000">
          <a:off x="6704" y="1001737"/>
          <a:ext cx="1564326"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043BA6-A9B4-415D-A8E3-36381C93DF75}">
      <dsp:nvSpPr>
        <dsp:cNvPr id="0" name=""/>
        <dsp:cNvSpPr/>
      </dsp:nvSpPr>
      <dsp:spPr>
        <a:xfrm>
          <a:off x="364826" y="817"/>
          <a:ext cx="2097744" cy="12586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May – budget outlook, analysis and projections</a:t>
          </a:r>
        </a:p>
      </dsp:txBody>
      <dsp:txXfrm>
        <a:off x="401690" y="37681"/>
        <a:ext cx="2024016" cy="1184918"/>
      </dsp:txXfrm>
    </dsp:sp>
    <dsp:sp modelId="{BDEF59C3-4516-4281-BF3B-922080F922A6}">
      <dsp:nvSpPr>
        <dsp:cNvPr id="0" name=""/>
        <dsp:cNvSpPr/>
      </dsp:nvSpPr>
      <dsp:spPr>
        <a:xfrm rot="5400000">
          <a:off x="6704" y="2575046"/>
          <a:ext cx="1564326"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1F6F8-205A-4552-97D3-CD20516430E6}">
      <dsp:nvSpPr>
        <dsp:cNvPr id="0" name=""/>
        <dsp:cNvSpPr/>
      </dsp:nvSpPr>
      <dsp:spPr>
        <a:xfrm>
          <a:off x="364826" y="1574126"/>
          <a:ext cx="2097744" cy="12586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June – set budget limitation, internal service rates</a:t>
          </a:r>
        </a:p>
      </dsp:txBody>
      <dsp:txXfrm>
        <a:off x="401690" y="1610990"/>
        <a:ext cx="2024016" cy="1184918"/>
      </dsp:txXfrm>
    </dsp:sp>
    <dsp:sp modelId="{566D12EE-F302-4F01-91D9-89E5B3724CF3}">
      <dsp:nvSpPr>
        <dsp:cNvPr id="0" name=""/>
        <dsp:cNvSpPr/>
      </dsp:nvSpPr>
      <dsp:spPr>
        <a:xfrm>
          <a:off x="793358" y="3361700"/>
          <a:ext cx="2781018"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DD17B-6FE6-4DB9-A3E6-E721937D31B1}">
      <dsp:nvSpPr>
        <dsp:cNvPr id="0" name=""/>
        <dsp:cNvSpPr/>
      </dsp:nvSpPr>
      <dsp:spPr>
        <a:xfrm>
          <a:off x="364826" y="3147435"/>
          <a:ext cx="2097744" cy="12586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August – call letter and budget worksheets distributed</a:t>
          </a:r>
        </a:p>
      </dsp:txBody>
      <dsp:txXfrm>
        <a:off x="401690" y="3184299"/>
        <a:ext cx="2024016" cy="1184918"/>
      </dsp:txXfrm>
    </dsp:sp>
    <dsp:sp modelId="{CA4B7A1A-7E09-4ECF-8633-711355E29C75}">
      <dsp:nvSpPr>
        <dsp:cNvPr id="0" name=""/>
        <dsp:cNvSpPr/>
      </dsp:nvSpPr>
      <dsp:spPr>
        <a:xfrm rot="16200000">
          <a:off x="2796704" y="2575046"/>
          <a:ext cx="1564326"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4D486D-4DAF-4C1B-AD96-05641AE49C6B}">
      <dsp:nvSpPr>
        <dsp:cNvPr id="0" name=""/>
        <dsp:cNvSpPr/>
      </dsp:nvSpPr>
      <dsp:spPr>
        <a:xfrm>
          <a:off x="3154827" y="3147435"/>
          <a:ext cx="2097744" cy="12586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September – offices and departments submit preliminary requests</a:t>
          </a:r>
        </a:p>
      </dsp:txBody>
      <dsp:txXfrm>
        <a:off x="3191691" y="3184299"/>
        <a:ext cx="2024016" cy="1184918"/>
      </dsp:txXfrm>
    </dsp:sp>
    <dsp:sp modelId="{013B192C-E716-42B8-B865-959D33B7E287}">
      <dsp:nvSpPr>
        <dsp:cNvPr id="0" name=""/>
        <dsp:cNvSpPr/>
      </dsp:nvSpPr>
      <dsp:spPr>
        <a:xfrm rot="16200000">
          <a:off x="2796704" y="1001737"/>
          <a:ext cx="1564326"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A2593A-213F-4565-8F20-D17E4C17A573}">
      <dsp:nvSpPr>
        <dsp:cNvPr id="0" name=""/>
        <dsp:cNvSpPr/>
      </dsp:nvSpPr>
      <dsp:spPr>
        <a:xfrm>
          <a:off x="3154827" y="1574126"/>
          <a:ext cx="2097744" cy="1258646"/>
        </a:xfrm>
        <a:prstGeom prst="roundRect">
          <a:avLst>
            <a:gd name="adj" fmla="val 10000"/>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October – </a:t>
          </a:r>
          <a:r>
            <a:rPr lang="en-US" sz="1400" kern="1200" dirty="0">
              <a:latin typeface="Arial" panose="020B0604020202020204" pitchFamily="34" charset="0"/>
              <a:cs typeface="Arial" panose="020B0604020202020204" pitchFamily="34" charset="0"/>
            </a:rPr>
            <a:t>present preliminary budget to BOCC</a:t>
          </a:r>
        </a:p>
      </dsp:txBody>
      <dsp:txXfrm>
        <a:off x="3191691" y="1610990"/>
        <a:ext cx="2024016" cy="1184918"/>
      </dsp:txXfrm>
    </dsp:sp>
    <dsp:sp modelId="{20FF0289-9D38-4204-89EF-84E810D73EED}">
      <dsp:nvSpPr>
        <dsp:cNvPr id="0" name=""/>
        <dsp:cNvSpPr/>
      </dsp:nvSpPr>
      <dsp:spPr>
        <a:xfrm>
          <a:off x="3583358" y="215083"/>
          <a:ext cx="2781018"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6FC77-3DC8-4318-B4AA-300B2965EE39}">
      <dsp:nvSpPr>
        <dsp:cNvPr id="0" name=""/>
        <dsp:cNvSpPr/>
      </dsp:nvSpPr>
      <dsp:spPr>
        <a:xfrm>
          <a:off x="3154827" y="817"/>
          <a:ext cx="2097744" cy="12586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October – </a:t>
          </a:r>
          <a:r>
            <a:rPr lang="en-US" sz="1400" kern="1200" dirty="0" smtClean="0">
              <a:latin typeface="Arial" panose="020B0604020202020204" pitchFamily="34" charset="0"/>
              <a:cs typeface="Arial" panose="020B0604020202020204" pitchFamily="34" charset="0"/>
            </a:rPr>
            <a:t>meet </a:t>
          </a:r>
          <a:r>
            <a:rPr lang="en-US" sz="1400" kern="1200" dirty="0">
              <a:latin typeface="Arial" panose="020B0604020202020204" pitchFamily="34" charset="0"/>
              <a:cs typeface="Arial" panose="020B0604020202020204" pitchFamily="34" charset="0"/>
            </a:rPr>
            <a:t>with offices and departments</a:t>
          </a:r>
        </a:p>
      </dsp:txBody>
      <dsp:txXfrm>
        <a:off x="3191691" y="37681"/>
        <a:ext cx="2024016" cy="1184918"/>
      </dsp:txXfrm>
    </dsp:sp>
    <dsp:sp modelId="{212DCC59-FD4E-496C-87B1-79830C261949}">
      <dsp:nvSpPr>
        <dsp:cNvPr id="0" name=""/>
        <dsp:cNvSpPr/>
      </dsp:nvSpPr>
      <dsp:spPr>
        <a:xfrm rot="5400000">
          <a:off x="5586705" y="1001737"/>
          <a:ext cx="1564326"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79F00-9F1C-4D04-A0BB-283C5C9F0507}">
      <dsp:nvSpPr>
        <dsp:cNvPr id="0" name=""/>
        <dsp:cNvSpPr/>
      </dsp:nvSpPr>
      <dsp:spPr>
        <a:xfrm>
          <a:off x="5944828" y="817"/>
          <a:ext cx="2097744" cy="1258646"/>
        </a:xfrm>
        <a:prstGeom prst="roundRect">
          <a:avLst>
            <a:gd name="adj" fmla="val 10000"/>
          </a:avLst>
        </a:prstGeom>
        <a:solidFill>
          <a:srgbClr val="92D05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November – final review of changes &amp; increase requests</a:t>
          </a:r>
        </a:p>
      </dsp:txBody>
      <dsp:txXfrm>
        <a:off x="5981692" y="37681"/>
        <a:ext cx="2024016" cy="1184918"/>
      </dsp:txXfrm>
    </dsp:sp>
    <dsp:sp modelId="{3D8DF6C2-8F53-48C5-B96E-7992AE1FACD8}">
      <dsp:nvSpPr>
        <dsp:cNvPr id="0" name=""/>
        <dsp:cNvSpPr/>
      </dsp:nvSpPr>
      <dsp:spPr>
        <a:xfrm rot="5400000">
          <a:off x="5586705" y="2575046"/>
          <a:ext cx="1564326" cy="188797"/>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CDA5E5-8573-43C6-90B1-A6EF4928F265}">
      <dsp:nvSpPr>
        <dsp:cNvPr id="0" name=""/>
        <dsp:cNvSpPr/>
      </dsp:nvSpPr>
      <dsp:spPr>
        <a:xfrm>
          <a:off x="5944828" y="1574126"/>
          <a:ext cx="2097744" cy="1258646"/>
        </a:xfrm>
        <a:prstGeom prst="roundRect">
          <a:avLst>
            <a:gd name="adj" fmla="val 10000"/>
          </a:avLst>
        </a:prstGeom>
        <a:solidFill>
          <a:srgbClr val="92D05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November – final tax levy calculations</a:t>
          </a:r>
        </a:p>
      </dsp:txBody>
      <dsp:txXfrm>
        <a:off x="5981692" y="1610990"/>
        <a:ext cx="2024016" cy="1184918"/>
      </dsp:txXfrm>
    </dsp:sp>
    <dsp:sp modelId="{E176783E-5BEE-4D52-842F-FBE28296F817}">
      <dsp:nvSpPr>
        <dsp:cNvPr id="0" name=""/>
        <dsp:cNvSpPr/>
      </dsp:nvSpPr>
      <dsp:spPr>
        <a:xfrm>
          <a:off x="5944828" y="3147435"/>
          <a:ext cx="2097744" cy="12586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December – adopt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final Budget and set Tax Levies</a:t>
          </a:r>
        </a:p>
      </dsp:txBody>
      <dsp:txXfrm>
        <a:off x="5981692" y="3184299"/>
        <a:ext cx="2024016" cy="1184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03437-C81B-4269-B99D-168AB58FA297}">
      <dsp:nvSpPr>
        <dsp:cNvPr id="0" name=""/>
        <dsp:cNvSpPr/>
      </dsp:nvSpPr>
      <dsp:spPr>
        <a:xfrm rot="5400000">
          <a:off x="5349254" y="-2322747"/>
          <a:ext cx="724388" cy="5375481"/>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kern="1200" dirty="0" smtClean="0"/>
            <a:t>Non-restricted revenue, such as property tax and sales tax</a:t>
          </a:r>
          <a:endParaRPr lang="en-US" sz="1100" b="0" kern="1200" dirty="0"/>
        </a:p>
        <a:p>
          <a:pPr marL="57150" lvl="1" indent="-57150" algn="l" defTabSz="488950">
            <a:lnSpc>
              <a:spcPct val="90000"/>
            </a:lnSpc>
            <a:spcBef>
              <a:spcPct val="0"/>
            </a:spcBef>
            <a:spcAft>
              <a:spcPct val="15000"/>
            </a:spcAft>
            <a:buChar char="••"/>
          </a:pPr>
          <a:r>
            <a:rPr lang="en-US" sz="1100" b="0" kern="1200" dirty="0" smtClean="0"/>
            <a:t>Includes: Administrative Departments (HR, Risk, Budget and County Administration)</a:t>
          </a:r>
          <a:endParaRPr lang="en-US" sz="1100" b="0" kern="1200" dirty="0"/>
        </a:p>
        <a:p>
          <a:pPr marL="57150" lvl="1" indent="-57150" algn="l" defTabSz="488950">
            <a:lnSpc>
              <a:spcPct val="90000"/>
            </a:lnSpc>
            <a:spcBef>
              <a:spcPct val="0"/>
            </a:spcBef>
            <a:spcAft>
              <a:spcPct val="15000"/>
            </a:spcAft>
            <a:buChar char="••"/>
          </a:pPr>
          <a:r>
            <a:rPr lang="en-US" sz="1100" b="0" kern="1200" dirty="0" smtClean="0"/>
            <a:t>Elected Offices (BOCC, Treasurer, Assessor, Coroner, Auditor, Prosecutor, Courts, Clerk, Sheriff)</a:t>
          </a:r>
          <a:endParaRPr lang="en-US" sz="1100" b="0" kern="1200" dirty="0"/>
        </a:p>
      </dsp:txBody>
      <dsp:txXfrm rot="-5400000">
        <a:off x="3023708" y="38161"/>
        <a:ext cx="5340119" cy="653664"/>
      </dsp:txXfrm>
    </dsp:sp>
    <dsp:sp modelId="{85C88EC9-9A8A-4299-8659-07427E9FB6C6}">
      <dsp:nvSpPr>
        <dsp:cNvPr id="0" name=""/>
        <dsp:cNvSpPr/>
      </dsp:nvSpPr>
      <dsp:spPr>
        <a:xfrm>
          <a:off x="0" y="18552"/>
          <a:ext cx="3023708" cy="69288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b="0" kern="1200" dirty="0" smtClean="0">
              <a:latin typeface="+mj-lt"/>
            </a:rPr>
            <a:t>GENERAL FUND (Current Expense)</a:t>
          </a:r>
          <a:endParaRPr lang="en-US" sz="1600" b="0" kern="1200" dirty="0">
            <a:latin typeface="+mj-lt"/>
          </a:endParaRPr>
        </a:p>
      </dsp:txBody>
      <dsp:txXfrm>
        <a:off x="33824" y="52376"/>
        <a:ext cx="2956060" cy="625233"/>
      </dsp:txXfrm>
    </dsp:sp>
    <dsp:sp modelId="{3C7D9D94-37C2-4B15-B948-98493FB30653}">
      <dsp:nvSpPr>
        <dsp:cNvPr id="0" name=""/>
        <dsp:cNvSpPr/>
      </dsp:nvSpPr>
      <dsp:spPr>
        <a:xfrm rot="5400000">
          <a:off x="5394143" y="-1582095"/>
          <a:ext cx="645776" cy="5380736"/>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t>Hold restricted revenue that is dedicated to a specific use and usually cannot be used for operations in General Fund</a:t>
          </a:r>
          <a:endParaRPr lang="en-US" sz="1100" kern="1200" dirty="0"/>
        </a:p>
        <a:p>
          <a:pPr marL="57150" lvl="1" indent="-57150" algn="l" defTabSz="488950">
            <a:lnSpc>
              <a:spcPct val="90000"/>
            </a:lnSpc>
            <a:spcBef>
              <a:spcPct val="0"/>
            </a:spcBef>
            <a:spcAft>
              <a:spcPct val="15000"/>
            </a:spcAft>
            <a:buChar char="••"/>
          </a:pPr>
          <a:r>
            <a:rPr lang="en-US" sz="1100" kern="1200" dirty="0" smtClean="0"/>
            <a:t>Emergency Management, Veterans Relief, Social Services, Community Development, Roads, Health, Southwest Washington Fair and Weed Control </a:t>
          </a:r>
          <a:endParaRPr lang="en-US" sz="1100" kern="1200" dirty="0"/>
        </a:p>
        <a:p>
          <a:pPr marL="57150" lvl="1" indent="-57150" algn="l" defTabSz="488950">
            <a:lnSpc>
              <a:spcPct val="90000"/>
            </a:lnSpc>
            <a:spcBef>
              <a:spcPct val="0"/>
            </a:spcBef>
            <a:spcAft>
              <a:spcPct val="15000"/>
            </a:spcAft>
            <a:buChar char="••"/>
          </a:pPr>
          <a:endParaRPr lang="en-US" sz="1100" kern="1200" dirty="0">
            <a:solidFill>
              <a:sysClr val="windowText" lastClr="000000"/>
            </a:solidFill>
          </a:endParaRPr>
        </a:p>
      </dsp:txBody>
      <dsp:txXfrm rot="-5400000">
        <a:off x="3026663" y="816909"/>
        <a:ext cx="5349212" cy="582728"/>
      </dsp:txXfrm>
    </dsp:sp>
    <dsp:sp modelId="{1811C07B-4C9A-4407-8E65-224E20815475}">
      <dsp:nvSpPr>
        <dsp:cNvPr id="0" name=""/>
        <dsp:cNvSpPr/>
      </dsp:nvSpPr>
      <dsp:spPr>
        <a:xfrm>
          <a:off x="0" y="761831"/>
          <a:ext cx="3026664" cy="69288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SPECIAL</a:t>
          </a:r>
          <a:r>
            <a:rPr lang="en-US" sz="1600" kern="1200" dirty="0" smtClean="0">
              <a:latin typeface="Century Gothic" panose="020B0502020202020204" pitchFamily="34" charset="0"/>
            </a:rPr>
            <a:t> REVENUE</a:t>
          </a:r>
          <a:endParaRPr lang="en-US" sz="1600" kern="1200" dirty="0">
            <a:latin typeface="Century Gothic" panose="020B0502020202020204" pitchFamily="34" charset="0"/>
          </a:endParaRPr>
        </a:p>
      </dsp:txBody>
      <dsp:txXfrm>
        <a:off x="33824" y="795655"/>
        <a:ext cx="2959016" cy="625233"/>
      </dsp:txXfrm>
    </dsp:sp>
    <dsp:sp modelId="{6EBA8165-D4F5-49A6-8866-E0F87F5B4932}">
      <dsp:nvSpPr>
        <dsp:cNvPr id="0" name=""/>
        <dsp:cNvSpPr/>
      </dsp:nvSpPr>
      <dsp:spPr>
        <a:xfrm rot="5400000">
          <a:off x="5395972" y="-854569"/>
          <a:ext cx="642118" cy="5380736"/>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Funds are transferred from other funds depending on the type of debt</a:t>
          </a:r>
          <a:endParaRPr lang="en-US" sz="1100" kern="1200" dirty="0"/>
        </a:p>
        <a:p>
          <a:pPr marL="57150" lvl="1" indent="-57150" algn="l" defTabSz="488950">
            <a:lnSpc>
              <a:spcPct val="90000"/>
            </a:lnSpc>
            <a:spcBef>
              <a:spcPct val="0"/>
            </a:spcBef>
            <a:spcAft>
              <a:spcPct val="15000"/>
            </a:spcAft>
            <a:buChar char="••"/>
          </a:pPr>
          <a:endParaRPr lang="en-US" sz="1100" kern="1200" dirty="0">
            <a:solidFill>
              <a:sysClr val="windowText" lastClr="000000"/>
            </a:solidFill>
          </a:endParaRPr>
        </a:p>
      </dsp:txBody>
      <dsp:txXfrm rot="-5400000">
        <a:off x="3026663" y="1546086"/>
        <a:ext cx="5349390" cy="579426"/>
      </dsp:txXfrm>
    </dsp:sp>
    <dsp:sp modelId="{81581153-1D7F-4CF9-9826-F01199BE1ABB}">
      <dsp:nvSpPr>
        <dsp:cNvPr id="0" name=""/>
        <dsp:cNvSpPr/>
      </dsp:nvSpPr>
      <dsp:spPr>
        <a:xfrm>
          <a:off x="0" y="1489357"/>
          <a:ext cx="3026664" cy="69288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b="0" kern="1200" dirty="0" smtClean="0">
              <a:latin typeface="+mj-lt"/>
            </a:rPr>
            <a:t>DEBT SERVICE</a:t>
          </a:r>
          <a:endParaRPr lang="en-US" sz="1600" b="0" kern="1200" dirty="0">
            <a:latin typeface="+mj-lt"/>
          </a:endParaRPr>
        </a:p>
      </dsp:txBody>
      <dsp:txXfrm>
        <a:off x="33824" y="1523181"/>
        <a:ext cx="2959016" cy="625233"/>
      </dsp:txXfrm>
    </dsp:sp>
    <dsp:sp modelId="{C8EDD429-0CC9-4ADB-B4F2-8399C6776A72}">
      <dsp:nvSpPr>
        <dsp:cNvPr id="0" name=""/>
        <dsp:cNvSpPr/>
      </dsp:nvSpPr>
      <dsp:spPr>
        <a:xfrm rot="5400000">
          <a:off x="5376838" y="-127043"/>
          <a:ext cx="680387" cy="5380736"/>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Used to track capital projects such as buildings  (real estate excise tax [REET] revenue is mainly dedicated to capital improvements)</a:t>
          </a:r>
          <a:endParaRPr lang="en-US" sz="1100" kern="1200" dirty="0"/>
        </a:p>
        <a:p>
          <a:pPr marL="57150" lvl="1" indent="-57150" algn="l" defTabSz="488950">
            <a:lnSpc>
              <a:spcPct val="90000"/>
            </a:lnSpc>
            <a:spcBef>
              <a:spcPct val="0"/>
            </a:spcBef>
            <a:spcAft>
              <a:spcPct val="15000"/>
            </a:spcAft>
            <a:buChar char="••"/>
          </a:pPr>
          <a:endParaRPr lang="en-US" sz="1100" kern="1200" dirty="0">
            <a:solidFill>
              <a:sysClr val="windowText" lastClr="000000"/>
            </a:solidFill>
          </a:endParaRPr>
        </a:p>
      </dsp:txBody>
      <dsp:txXfrm rot="-5400000">
        <a:off x="3026664" y="2256345"/>
        <a:ext cx="5347522" cy="613959"/>
      </dsp:txXfrm>
    </dsp:sp>
    <dsp:sp modelId="{0C033369-510C-4F44-B4E9-ED733E3E78C0}">
      <dsp:nvSpPr>
        <dsp:cNvPr id="0" name=""/>
        <dsp:cNvSpPr/>
      </dsp:nvSpPr>
      <dsp:spPr>
        <a:xfrm>
          <a:off x="0" y="2216883"/>
          <a:ext cx="3026664" cy="69288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b="0" kern="1200" dirty="0" smtClean="0">
              <a:latin typeface="+mj-lt"/>
            </a:rPr>
            <a:t>CAPITAL</a:t>
          </a:r>
          <a:endParaRPr lang="en-US" sz="1600" b="0" kern="1200" dirty="0">
            <a:latin typeface="+mj-lt"/>
          </a:endParaRPr>
        </a:p>
      </dsp:txBody>
      <dsp:txXfrm>
        <a:off x="33824" y="2250707"/>
        <a:ext cx="2959016" cy="625233"/>
      </dsp:txXfrm>
    </dsp:sp>
    <dsp:sp modelId="{111A2246-B494-4C0F-8FEA-842C15631CCB}">
      <dsp:nvSpPr>
        <dsp:cNvPr id="0" name=""/>
        <dsp:cNvSpPr/>
      </dsp:nvSpPr>
      <dsp:spPr>
        <a:xfrm rot="5400000">
          <a:off x="5345366" y="622751"/>
          <a:ext cx="732165" cy="5375481"/>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Supported by fees from a business-type activity that cannot be used for any other activity - Solid Waste, Airports and Vader Water</a:t>
          </a:r>
          <a:endParaRPr lang="en-US" sz="1100" kern="1200" dirty="0"/>
        </a:p>
        <a:p>
          <a:pPr marL="57150" lvl="1" indent="-57150" algn="l" defTabSz="488950">
            <a:lnSpc>
              <a:spcPct val="90000"/>
            </a:lnSpc>
            <a:spcBef>
              <a:spcPct val="0"/>
            </a:spcBef>
            <a:spcAft>
              <a:spcPct val="15000"/>
            </a:spcAft>
            <a:buChar char="••"/>
          </a:pPr>
          <a:endParaRPr lang="en-US" sz="1100" kern="1200" dirty="0">
            <a:solidFill>
              <a:sysClr val="windowText" lastClr="000000"/>
            </a:solidFill>
          </a:endParaRPr>
        </a:p>
      </dsp:txBody>
      <dsp:txXfrm rot="-5400000">
        <a:off x="3023709" y="2980150"/>
        <a:ext cx="5339740" cy="660683"/>
      </dsp:txXfrm>
    </dsp:sp>
    <dsp:sp modelId="{524151E4-918B-4EB8-BD7B-26309BDE64A2}">
      <dsp:nvSpPr>
        <dsp:cNvPr id="0" name=""/>
        <dsp:cNvSpPr/>
      </dsp:nvSpPr>
      <dsp:spPr>
        <a:xfrm>
          <a:off x="0" y="2964051"/>
          <a:ext cx="3023708" cy="69288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b="0" kern="1200" dirty="0" smtClean="0">
              <a:latin typeface="+mj-lt"/>
            </a:rPr>
            <a:t>ENTERPRISE</a:t>
          </a:r>
          <a:endParaRPr lang="en-US" sz="1600" b="0" kern="1200" dirty="0">
            <a:latin typeface="+mj-lt"/>
          </a:endParaRPr>
        </a:p>
      </dsp:txBody>
      <dsp:txXfrm>
        <a:off x="33824" y="2997875"/>
        <a:ext cx="2956060" cy="625233"/>
      </dsp:txXfrm>
    </dsp:sp>
    <dsp:sp modelId="{1BE89A67-1E52-43AA-8236-B00961860117}">
      <dsp:nvSpPr>
        <dsp:cNvPr id="0" name=""/>
        <dsp:cNvSpPr/>
      </dsp:nvSpPr>
      <dsp:spPr>
        <a:xfrm rot="5400000">
          <a:off x="5377799" y="1367291"/>
          <a:ext cx="678464" cy="5380736"/>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Charges to other departments / offices for a service provided internally</a:t>
          </a:r>
          <a:endParaRPr lang="en-US" sz="1100" kern="1200" dirty="0"/>
        </a:p>
        <a:p>
          <a:pPr marL="57150" lvl="1" indent="-57150" algn="l" defTabSz="488950">
            <a:lnSpc>
              <a:spcPct val="90000"/>
            </a:lnSpc>
            <a:spcBef>
              <a:spcPct val="0"/>
            </a:spcBef>
            <a:spcAft>
              <a:spcPct val="15000"/>
            </a:spcAft>
            <a:buChar char="••"/>
          </a:pPr>
          <a:r>
            <a:rPr lang="en-US" sz="1100" kern="1200" dirty="0" smtClean="0"/>
            <a:t>IT, Fleet, Risk/Insurance and Facilities</a:t>
          </a:r>
          <a:endParaRPr lang="en-US" sz="1100" kern="1200" dirty="0"/>
        </a:p>
      </dsp:txBody>
      <dsp:txXfrm rot="-5400000">
        <a:off x="3026663" y="3751547"/>
        <a:ext cx="5347616" cy="612224"/>
      </dsp:txXfrm>
    </dsp:sp>
    <dsp:sp modelId="{D8A9090E-8E03-4CFC-873B-449DB70738A7}">
      <dsp:nvSpPr>
        <dsp:cNvPr id="0" name=""/>
        <dsp:cNvSpPr/>
      </dsp:nvSpPr>
      <dsp:spPr>
        <a:xfrm>
          <a:off x="0" y="3711218"/>
          <a:ext cx="3026664" cy="69288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INTERNAL SERVICE</a:t>
          </a:r>
          <a:endParaRPr lang="en-US" sz="1600" kern="1200" dirty="0">
            <a:latin typeface="+mj-lt"/>
          </a:endParaRPr>
        </a:p>
      </dsp:txBody>
      <dsp:txXfrm>
        <a:off x="33824" y="3745042"/>
        <a:ext cx="2959016" cy="6252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00A393D-922B-4F68-9BA5-51B88EC2EE5B}" type="datetimeFigureOut">
              <a:rPr lang="en-US" smtClean="0"/>
              <a:pPr/>
              <a:t>11/16/2022</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84521E2-223A-4A95-88D1-B74FFB57CC6A}" type="slidenum">
              <a:rPr lang="en-US" smtClean="0"/>
              <a:pPr/>
              <a:t>‹#›</a:t>
            </a:fld>
            <a:endParaRPr lang="en-US" dirty="0"/>
          </a:p>
        </p:txBody>
      </p:sp>
    </p:spTree>
    <p:extLst>
      <p:ext uri="{BB962C8B-B14F-4D97-AF65-F5344CB8AC3E}">
        <p14:creationId xmlns:p14="http://schemas.microsoft.com/office/powerpoint/2010/main" val="2417703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A84C23-0CD7-4750-A384-41B74E9962E1}" type="datetimeFigureOut">
              <a:rPr lang="en-US" smtClean="0"/>
              <a:pPr/>
              <a:t>11/16/2022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D56C2D-F94D-4A30-87A9-97C6428670ED}" type="slidenum">
              <a:rPr lang="en-US" smtClean="0"/>
              <a:pPr/>
              <a:t>‹#›</a:t>
            </a:fld>
            <a:endParaRPr lang="en-US" dirty="0"/>
          </a:p>
        </p:txBody>
      </p:sp>
    </p:spTree>
    <p:extLst>
      <p:ext uri="{BB962C8B-B14F-4D97-AF65-F5344CB8AC3E}">
        <p14:creationId xmlns:p14="http://schemas.microsoft.com/office/powerpoint/2010/main" val="94573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presentation tonight is on the Preliminary Budget numbers and an overview of changes that have been approved for the Final budget.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a:t>
            </a:fld>
            <a:endParaRPr lang="en-US" dirty="0"/>
          </a:p>
        </p:txBody>
      </p:sp>
    </p:spTree>
    <p:extLst>
      <p:ext uri="{BB962C8B-B14F-4D97-AF65-F5344CB8AC3E}">
        <p14:creationId xmlns:p14="http://schemas.microsoft.com/office/powerpoint/2010/main" val="298861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county budget</a:t>
            </a:r>
            <a:r>
              <a:rPr lang="en-US" baseline="0" dirty="0" smtClean="0"/>
              <a:t> is reported to the State Auditor's Office by Function.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10</a:t>
            </a:fld>
            <a:endParaRPr lang="en-US" dirty="0"/>
          </a:p>
        </p:txBody>
      </p:sp>
    </p:spTree>
    <p:extLst>
      <p:ext uri="{BB962C8B-B14F-4D97-AF65-F5344CB8AC3E}">
        <p14:creationId xmlns:p14="http://schemas.microsoft.com/office/powerpoint/2010/main" val="164413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r>
              <a:rPr lang="en-US" dirty="0" smtClean="0"/>
              <a:t>Culture and Recreation – WSU Ext, Law Library, Fair, Parks </a:t>
            </a:r>
          </a:p>
          <a:p>
            <a:endParaRPr lang="en-US" dirty="0" smtClean="0"/>
          </a:p>
          <a:p>
            <a:r>
              <a:rPr lang="en-US" dirty="0" smtClean="0"/>
              <a:t>Debt Service – 2009, 2012 and 2015 debt service payments, Vader Water loan payments and county leases on copy machines</a:t>
            </a:r>
          </a:p>
          <a:p>
            <a:endParaRPr lang="en-US" dirty="0" smtClean="0"/>
          </a:p>
          <a:p>
            <a:r>
              <a:rPr lang="en-US" dirty="0" smtClean="0"/>
              <a:t>Natural and Economic Environment – Animal Shelter, Community Development, Flood Control, Distressed Counties (.09 funds), Tourism Funds….</a:t>
            </a:r>
          </a:p>
          <a:p>
            <a:endParaRPr lang="en-US" dirty="0" smtClean="0"/>
          </a:p>
          <a:p>
            <a:r>
              <a:rPr lang="en-US" dirty="0" smtClean="0"/>
              <a:t>Operating Transfers – operating transfers from the General Fund  and other transfers between funds include traffic policing, paths and trails, transfer from capital for debt service payments…. </a:t>
            </a:r>
          </a:p>
          <a:p>
            <a:endParaRPr lang="en-US" dirty="0" smtClean="0"/>
          </a:p>
          <a:p>
            <a:r>
              <a:rPr lang="en-US" dirty="0" smtClean="0"/>
              <a:t>Social Services –Veterans Relief, Social Services, MH Health, Coroner….</a:t>
            </a:r>
          </a:p>
          <a:p>
            <a:endParaRPr lang="en-US" dirty="0" smtClean="0"/>
          </a:p>
          <a:p>
            <a:r>
              <a:rPr lang="en-US" dirty="0" smtClean="0"/>
              <a:t>Utilities – Solid Waste, Disposal District and Vader Water</a:t>
            </a:r>
          </a:p>
          <a:p>
            <a:endParaRPr lang="en-US" dirty="0" smtClean="0"/>
          </a:p>
          <a:p>
            <a:r>
              <a:rPr lang="en-US" dirty="0" smtClean="0"/>
              <a:t>Capital – Roads Construction,  county capital projects ( Juvenile, PH/IT BLDG.) South County and Packwood Airports, Equipment Replacement </a:t>
            </a:r>
          </a:p>
          <a:p>
            <a:endParaRPr lang="en-US" dirty="0" smtClean="0"/>
          </a:p>
          <a:p>
            <a:r>
              <a:rPr lang="en-US" dirty="0" smtClean="0"/>
              <a:t>Public Safety- Jail, Juvenile, Sheriff, DEM, 911 Dispatch Services, Radio Services….</a:t>
            </a:r>
          </a:p>
          <a:p>
            <a:endParaRPr lang="en-US" dirty="0" smtClean="0"/>
          </a:p>
          <a:p>
            <a:r>
              <a:rPr lang="en-US" dirty="0" smtClean="0"/>
              <a:t>Transportation – Roads Administration,  Maintenance &amp; GIS, Airport Operations, Fleet Services, Pits and Quarries…. </a:t>
            </a:r>
          </a:p>
          <a:p>
            <a:endParaRPr lang="en-US" dirty="0" smtClean="0"/>
          </a:p>
          <a:p>
            <a:r>
              <a:rPr lang="en-US" dirty="0" smtClean="0"/>
              <a:t>General Government – BOCC, Auditor, Elections, Clerk, Treasurer, Prosecutor and Courts, County Administration, IT Services, Facilities Maintenance, General Liability, Unemployment and Workers Comp…..</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11</a:t>
            </a:fld>
            <a:endParaRPr lang="en-US" dirty="0"/>
          </a:p>
        </p:txBody>
      </p:sp>
    </p:spTree>
    <p:extLst>
      <p:ext uri="{BB962C8B-B14F-4D97-AF65-F5344CB8AC3E}">
        <p14:creationId xmlns:p14="http://schemas.microsoft.com/office/powerpoint/2010/main" val="389991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REVENUE BY TYPE:</a:t>
            </a:r>
          </a:p>
          <a:p>
            <a:r>
              <a:rPr lang="en-US" dirty="0" smtClean="0"/>
              <a:t>Taxes:		Property, sales and use, timber excise tax</a:t>
            </a:r>
          </a:p>
          <a:p>
            <a:r>
              <a:rPr lang="en-US" dirty="0" smtClean="0"/>
              <a:t>License and Permit: 	Marriage licenses, motor vehicle licenses, election fees, planning and bldg.</a:t>
            </a:r>
          </a:p>
          <a:p>
            <a:r>
              <a:rPr lang="en-US" dirty="0" smtClean="0"/>
              <a:t>Intergovernmental: 	Grants and pass through revenue for specific programs</a:t>
            </a:r>
          </a:p>
          <a:p>
            <a:r>
              <a:rPr lang="en-US" dirty="0" smtClean="0"/>
              <a:t>Charges for Services: 	Funds paid for services rendered to outside agencies for prisoner care as well as </a:t>
            </a:r>
            <a:r>
              <a:rPr lang="en-US" b="1" u="sng" dirty="0" smtClean="0"/>
              <a:t>interfund charges </a:t>
            </a:r>
            <a:r>
              <a:rPr lang="en-US" dirty="0" smtClean="0"/>
              <a:t>for internal </a:t>
            </a:r>
            <a:r>
              <a:rPr lang="en-US" dirty="0" smtClean="0"/>
              <a:t>		Services. Solid Waste fees,</a:t>
            </a:r>
            <a:r>
              <a:rPr lang="en-US" baseline="0" dirty="0" smtClean="0"/>
              <a:t> Dispatch fees etc. </a:t>
            </a:r>
            <a:endParaRPr lang="en-US" dirty="0" smtClean="0"/>
          </a:p>
          <a:p>
            <a:r>
              <a:rPr lang="en-US" dirty="0" smtClean="0"/>
              <a:t>Fines and Forfeitures:	Mainly funds collected by District Court and Clerk</a:t>
            </a:r>
          </a:p>
          <a:p>
            <a:r>
              <a:rPr lang="en-US" dirty="0" smtClean="0"/>
              <a:t>Miscellaneous Revenue:	Interest on investments, interest on late payments, civil reimbursements</a:t>
            </a:r>
          </a:p>
          <a:p>
            <a:r>
              <a:rPr lang="en-US" dirty="0" smtClean="0"/>
              <a:t>Other Financing Sources:	Forest Board Yield revenue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12</a:t>
            </a:fld>
            <a:endParaRPr lang="en-US" dirty="0"/>
          </a:p>
        </p:txBody>
      </p:sp>
    </p:spTree>
    <p:extLst>
      <p:ext uri="{BB962C8B-B14F-4D97-AF65-F5344CB8AC3E}">
        <p14:creationId xmlns:p14="http://schemas.microsoft.com/office/powerpoint/2010/main" val="2584162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Salaries:		Salary, wages, overtime and extra help (casual)</a:t>
            </a:r>
          </a:p>
          <a:p>
            <a:r>
              <a:rPr lang="en-US" dirty="0" smtClean="0"/>
              <a:t>Benefits: 		FICA, Health, Industrial Insurance and Retirement</a:t>
            </a:r>
          </a:p>
          <a:p>
            <a:r>
              <a:rPr lang="en-US" dirty="0" smtClean="0"/>
              <a:t>Supplies: 		Road Supplies, bldg. maintenance supplies, office and operating supplies, small tools and minor equipment</a:t>
            </a:r>
          </a:p>
          <a:p>
            <a:r>
              <a:rPr lang="en-US" dirty="0" smtClean="0"/>
              <a:t>Other  Services: 	Professional Service contracts, Communications, Travel, Advertising, Operating rentals, Insurance, Utilities and repairs and maintenance</a:t>
            </a:r>
          </a:p>
          <a:p>
            <a:r>
              <a:rPr lang="en-US" dirty="0" smtClean="0"/>
              <a:t>Intergovernmental:	Payments made to outside agencies reimbursement payments for WSU extension etc… (SAO has eliminated this 		account</a:t>
            </a:r>
            <a:r>
              <a:rPr lang="en-US" baseline="0" dirty="0" smtClean="0"/>
              <a:t> as of</a:t>
            </a:r>
            <a:r>
              <a:rPr lang="en-US" dirty="0" smtClean="0"/>
              <a:t> 2019 in most</a:t>
            </a:r>
            <a:r>
              <a:rPr lang="en-US" baseline="0" dirty="0" smtClean="0"/>
              <a:t> cases</a:t>
            </a:r>
            <a:r>
              <a:rPr lang="en-US" dirty="0" smtClean="0"/>
              <a:t>)</a:t>
            </a:r>
          </a:p>
          <a:p>
            <a:r>
              <a:rPr lang="en-US" dirty="0" smtClean="0"/>
              <a:t>Capital:		Road Construction projects, County Building Repairs, Capital Planning and finance system </a:t>
            </a:r>
          </a:p>
          <a:p>
            <a:r>
              <a:rPr lang="en-US" dirty="0" smtClean="0"/>
              <a:t>Inter-fund:		Payments made to internal service funds. Services include Information Technology, Facilities and Fleet Services</a:t>
            </a:r>
          </a:p>
          <a:p>
            <a:r>
              <a:rPr lang="en-US" dirty="0" smtClean="0"/>
              <a:t>Transfers:		Transfers to other funds for Public Health, Emergency Management, Community Development planning 		services as well as traffic policing from Roads </a:t>
            </a:r>
          </a:p>
          <a:p>
            <a:endParaRPr lang="en-US" dirty="0" smtClean="0"/>
          </a:p>
          <a:p>
            <a:r>
              <a:rPr lang="en-US" dirty="0" smtClean="0"/>
              <a:t>Debt Service:		Bond payments for Historic Courthouse , Jail and loan payments for Vader Water System as well as leases on copy machines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13</a:t>
            </a:fld>
            <a:endParaRPr lang="en-US" dirty="0"/>
          </a:p>
        </p:txBody>
      </p:sp>
    </p:spTree>
    <p:extLst>
      <p:ext uri="{BB962C8B-B14F-4D97-AF65-F5344CB8AC3E}">
        <p14:creationId xmlns:p14="http://schemas.microsoft.com/office/powerpoint/2010/main" val="127401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county has invested bond</a:t>
            </a:r>
            <a:r>
              <a:rPr lang="en-US" baseline="0" dirty="0" smtClean="0"/>
              <a:t> funds and local tax funds into several projects this year with</a:t>
            </a:r>
          </a:p>
          <a:p>
            <a:r>
              <a:rPr lang="en-US" baseline="0" dirty="0" smtClean="0"/>
              <a:t>Work continuing into 2023. Three major projects are shown here including the Juvenile </a:t>
            </a:r>
          </a:p>
          <a:p>
            <a:r>
              <a:rPr lang="en-US" baseline="0" dirty="0" smtClean="0"/>
              <a:t>Remodel project, new Public Works and Community Development locations. The current PW and Comm</a:t>
            </a:r>
          </a:p>
          <a:p>
            <a:r>
              <a:rPr lang="en-US" baseline="0" dirty="0" smtClean="0"/>
              <a:t>Dev projects will be repurposed for a new Animals Shelter site and night by night shelter. </a:t>
            </a:r>
          </a:p>
          <a:p>
            <a:endParaRPr lang="en-US" baseline="0" dirty="0" smtClean="0"/>
          </a:p>
          <a:p>
            <a:r>
              <a:rPr lang="en-US" sz="1200" kern="1200" dirty="0" smtClean="0">
                <a:solidFill>
                  <a:schemeClr val="tx1"/>
                </a:solidFill>
                <a:effectLst/>
                <a:latin typeface="+mn-lt"/>
                <a:ea typeface="+mn-ea"/>
                <a:cs typeface="+mn-cs"/>
              </a:rPr>
              <a:t>Juvenile</a:t>
            </a:r>
            <a:r>
              <a:rPr lang="en-US" sz="1200" kern="1200" baseline="0" dirty="0" smtClean="0">
                <a:solidFill>
                  <a:schemeClr val="tx1"/>
                </a:solidFill>
                <a:effectLst/>
                <a:latin typeface="+mn-lt"/>
                <a:ea typeface="+mn-ea"/>
                <a:cs typeface="+mn-cs"/>
              </a:rPr>
              <a:t> completion </a:t>
            </a:r>
            <a:r>
              <a:rPr lang="en-US" sz="1200" kern="1200" dirty="0" smtClean="0">
                <a:solidFill>
                  <a:schemeClr val="tx1"/>
                </a:solidFill>
                <a:effectLst/>
                <a:latin typeface="+mn-lt"/>
                <a:ea typeface="+mn-ea"/>
                <a:cs typeface="+mn-cs"/>
              </a:rPr>
              <a:t>Mid- January 2023</a:t>
            </a:r>
          </a:p>
          <a:p>
            <a:r>
              <a:rPr lang="en-US" sz="1200" kern="1200" dirty="0" smtClean="0">
                <a:solidFill>
                  <a:schemeClr val="tx1"/>
                </a:solidFill>
                <a:effectLst/>
                <a:latin typeface="+mn-lt"/>
                <a:ea typeface="+mn-ea"/>
                <a:cs typeface="+mn-cs"/>
              </a:rPr>
              <a:t>Community</a:t>
            </a:r>
            <a:r>
              <a:rPr lang="en-US" sz="1200" kern="1200" baseline="0" dirty="0" smtClean="0">
                <a:solidFill>
                  <a:schemeClr val="tx1"/>
                </a:solidFill>
                <a:effectLst/>
                <a:latin typeface="+mn-lt"/>
                <a:ea typeface="+mn-ea"/>
                <a:cs typeface="+mn-cs"/>
              </a:rPr>
              <a:t> Development Completion</a:t>
            </a:r>
            <a:r>
              <a:rPr lang="en-US" sz="1200" kern="1200" dirty="0" smtClean="0">
                <a:solidFill>
                  <a:schemeClr val="tx1"/>
                </a:solidFill>
                <a:effectLst/>
                <a:latin typeface="+mn-lt"/>
                <a:ea typeface="+mn-ea"/>
                <a:cs typeface="+mn-cs"/>
              </a:rPr>
              <a:t>-April 2023-depending on supply chain</a:t>
            </a:r>
          </a:p>
          <a:p>
            <a:r>
              <a:rPr lang="en-US" sz="1200" kern="1200" dirty="0" smtClean="0">
                <a:solidFill>
                  <a:schemeClr val="tx1"/>
                </a:solidFill>
                <a:effectLst/>
                <a:latin typeface="+mn-lt"/>
                <a:ea typeface="+mn-ea"/>
                <a:cs typeface="+mn-cs"/>
              </a:rPr>
              <a:t>Public</a:t>
            </a:r>
            <a:r>
              <a:rPr lang="en-US" sz="1200" kern="1200" baseline="0" dirty="0" smtClean="0">
                <a:solidFill>
                  <a:schemeClr val="tx1"/>
                </a:solidFill>
                <a:effectLst/>
                <a:latin typeface="+mn-lt"/>
                <a:ea typeface="+mn-ea"/>
                <a:cs typeface="+mn-cs"/>
              </a:rPr>
              <a:t> Works Completions </a:t>
            </a:r>
            <a:r>
              <a:rPr lang="en-US" sz="1200" kern="1200" dirty="0" smtClean="0">
                <a:solidFill>
                  <a:schemeClr val="tx1"/>
                </a:solidFill>
                <a:effectLst/>
                <a:latin typeface="+mn-lt"/>
                <a:ea typeface="+mn-ea"/>
                <a:cs typeface="+mn-cs"/>
              </a:rPr>
              <a:t>January - supply chain</a:t>
            </a:r>
            <a:r>
              <a:rPr lang="en-US" sz="1200" kern="1200" baseline="0" dirty="0" smtClean="0">
                <a:solidFill>
                  <a:schemeClr val="tx1"/>
                </a:solidFill>
                <a:effectLst/>
                <a:latin typeface="+mn-lt"/>
                <a:ea typeface="+mn-ea"/>
                <a:cs typeface="+mn-cs"/>
              </a:rPr>
              <a:t> dependent</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9D56C2D-F94D-4A30-87A9-97C6428670ED}" type="slidenum">
              <a:rPr lang="en-US" smtClean="0"/>
              <a:pPr/>
              <a:t>14</a:t>
            </a:fld>
            <a:endParaRPr lang="en-US" dirty="0"/>
          </a:p>
        </p:txBody>
      </p:sp>
    </p:spTree>
    <p:extLst>
      <p:ext uri="{BB962C8B-B14F-4D97-AF65-F5344CB8AC3E}">
        <p14:creationId xmlns:p14="http://schemas.microsoft.com/office/powerpoint/2010/main" val="383738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15</a:t>
            </a:fld>
            <a:endParaRPr lang="en-US" dirty="0"/>
          </a:p>
        </p:txBody>
      </p:sp>
    </p:spTree>
    <p:extLst>
      <p:ext uri="{BB962C8B-B14F-4D97-AF65-F5344CB8AC3E}">
        <p14:creationId xmlns:p14="http://schemas.microsoft.com/office/powerpoint/2010/main" val="84709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Taxes cover over 63.8% of the operating costs. Sales tax has seen a significant increase </a:t>
            </a:r>
            <a:r>
              <a:rPr lang="en-US" dirty="0" smtClean="0"/>
              <a:t>over prior</a:t>
            </a:r>
            <a:r>
              <a:rPr lang="en-US" baseline="0" dirty="0" smtClean="0"/>
              <a:t> </a:t>
            </a:r>
            <a:r>
              <a:rPr lang="en-US" baseline="0" dirty="0" smtClean="0"/>
              <a:t>years</a:t>
            </a:r>
            <a:r>
              <a:rPr lang="en-US" dirty="0" smtClean="0"/>
              <a:t>.</a:t>
            </a:r>
          </a:p>
          <a:p>
            <a:r>
              <a:rPr lang="en-US" dirty="0" smtClean="0"/>
              <a:t>Property tax remains capped at 1% or the IPD plus new construction and any increases in State Assessed Utilities. </a:t>
            </a:r>
          </a:p>
          <a:p>
            <a:endParaRPr lang="en-US" dirty="0" smtClean="0"/>
          </a:p>
          <a:p>
            <a:r>
              <a:rPr lang="en-US" dirty="0" smtClean="0"/>
              <a:t>For 2022</a:t>
            </a:r>
            <a:r>
              <a:rPr lang="en-US" baseline="0" dirty="0" smtClean="0"/>
              <a:t> </a:t>
            </a:r>
            <a:r>
              <a:rPr lang="en-US" sz="1200" b="1" i="0" kern="1200" dirty="0" smtClean="0">
                <a:solidFill>
                  <a:schemeClr val="tx1"/>
                </a:solidFill>
                <a:effectLst/>
                <a:latin typeface="+mn-lt"/>
                <a:ea typeface="+mn-ea"/>
                <a:cs typeface="+mn-cs"/>
              </a:rPr>
              <a:t>The implicit price deflator (</a:t>
            </a:r>
            <a:r>
              <a:rPr lang="en-US" dirty="0" smtClean="0"/>
              <a:t>IPD) rose</a:t>
            </a:r>
            <a:r>
              <a:rPr lang="en-US" baseline="0" dirty="0" smtClean="0"/>
              <a:t> from</a:t>
            </a:r>
            <a:r>
              <a:rPr lang="en-US" dirty="0" smtClean="0"/>
              <a:t> </a:t>
            </a:r>
            <a:r>
              <a:rPr lang="en-US" sz="1200" b="0" i="0" kern="1200" dirty="0" smtClean="0">
                <a:solidFill>
                  <a:schemeClr val="tx1"/>
                </a:solidFill>
                <a:effectLst/>
                <a:latin typeface="+mn-lt"/>
                <a:ea typeface="+mn-ea"/>
                <a:cs typeface="+mn-cs"/>
              </a:rPr>
              <a:t>3.860%</a:t>
            </a:r>
            <a:r>
              <a:rPr lang="en-US" sz="1200" b="0" i="0" kern="1200" baseline="0" dirty="0" smtClean="0">
                <a:solidFill>
                  <a:schemeClr val="tx1"/>
                </a:solidFill>
                <a:effectLst/>
                <a:latin typeface="+mn-lt"/>
                <a:ea typeface="+mn-ea"/>
                <a:cs typeface="+mn-cs"/>
              </a:rPr>
              <a:t> as of September 2021 </a:t>
            </a:r>
            <a:r>
              <a:rPr lang="en-US" sz="1200" b="0" i="0" kern="1200" baseline="0" dirty="0" smtClean="0">
                <a:solidFill>
                  <a:schemeClr val="tx1"/>
                </a:solidFill>
                <a:effectLst/>
                <a:latin typeface="+mn-lt"/>
                <a:ea typeface="+mn-ea"/>
                <a:cs typeface="+mn-cs"/>
              </a:rPr>
              <a:t>to over 6% as of September 2022 </a:t>
            </a:r>
            <a:r>
              <a:rPr lang="en-US" sz="1200" b="0" i="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16</a:t>
            </a:fld>
            <a:endParaRPr lang="en-US" dirty="0"/>
          </a:p>
        </p:txBody>
      </p:sp>
    </p:spTree>
    <p:extLst>
      <p:ext uri="{BB962C8B-B14F-4D97-AF65-F5344CB8AC3E}">
        <p14:creationId xmlns:p14="http://schemas.microsoft.com/office/powerpoint/2010/main" val="191541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Lewis</a:t>
            </a:r>
            <a:r>
              <a:rPr lang="en-US" baseline="0" dirty="0" smtClean="0"/>
              <a:t> County has 15 Elected Officials </a:t>
            </a:r>
          </a:p>
          <a:p>
            <a:endParaRPr lang="en-US" baseline="0" dirty="0" smtClean="0"/>
          </a:p>
          <a:p>
            <a:r>
              <a:rPr lang="en-US" baseline="0" dirty="0" smtClean="0"/>
              <a:t>The County Manager oversees several departments under the BOCC including internal services, 911, Public Works, Community Development and Public Health and oversees the budget process for the County.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17</a:t>
            </a:fld>
            <a:endParaRPr lang="en-US" dirty="0"/>
          </a:p>
        </p:txBody>
      </p:sp>
    </p:spTree>
    <p:extLst>
      <p:ext uri="{BB962C8B-B14F-4D97-AF65-F5344CB8AC3E}">
        <p14:creationId xmlns:p14="http://schemas.microsoft.com/office/powerpoint/2010/main" val="271343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Sales and use tax actuals through 2022 are 7.1 million – 2021 was $6.7 million an increase of $</a:t>
            </a:r>
            <a:r>
              <a:rPr lang="en-US" dirty="0" err="1" smtClean="0"/>
              <a:t>431K</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graph</a:t>
            </a:r>
            <a:r>
              <a:rPr lang="en-US" b="1" baseline="0" dirty="0" smtClean="0">
                <a:solidFill>
                  <a:srgbClr val="FF0000"/>
                </a:solidFill>
              </a:rPr>
              <a:t> above shows 2021 Actuals through Dec. </a:t>
            </a:r>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18</a:t>
            </a:fld>
            <a:endParaRPr lang="en-US" dirty="0"/>
          </a:p>
        </p:txBody>
      </p:sp>
    </p:spTree>
    <p:extLst>
      <p:ext uri="{BB962C8B-B14F-4D97-AF65-F5344CB8AC3E}">
        <p14:creationId xmlns:p14="http://schemas.microsoft.com/office/powerpoint/2010/main" val="1572828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 shows the % of costs by type</a:t>
            </a:r>
          </a:p>
          <a:p>
            <a:r>
              <a:rPr lang="en-US" dirty="0" smtClean="0"/>
              <a:t>Total salaries and Benefits combined are 64.7% </a:t>
            </a:r>
            <a:r>
              <a:rPr lang="en-US" dirty="0" smtClean="0"/>
              <a:t>for </a:t>
            </a:r>
            <a:r>
              <a:rPr lang="en-US" dirty="0" smtClean="0"/>
              <a:t>the general </a:t>
            </a:r>
            <a:r>
              <a:rPr lang="en-US" dirty="0" smtClean="0"/>
              <a:t>fund budget. </a:t>
            </a:r>
          </a:p>
          <a:p>
            <a:r>
              <a:rPr lang="en-US" dirty="0" smtClean="0"/>
              <a:t>597 FTE’s including</a:t>
            </a:r>
            <a:r>
              <a:rPr lang="en-US" baseline="0" dirty="0" smtClean="0"/>
              <a:t> </a:t>
            </a:r>
            <a:r>
              <a:rPr lang="en-US" baseline="0" dirty="0" smtClean="0"/>
              <a:t>15 elected officials as well as benefits for LEOFF 1 medical for $</a:t>
            </a:r>
            <a:r>
              <a:rPr lang="en-US" baseline="0" dirty="0" err="1" smtClean="0"/>
              <a:t>214K</a:t>
            </a:r>
            <a:endParaRPr lang="en-US" baseline="0" dirty="0" smtClean="0"/>
          </a:p>
          <a:p>
            <a:endParaRPr lang="en-US" baseline="0" dirty="0" smtClean="0"/>
          </a:p>
          <a:p>
            <a:r>
              <a:rPr lang="en-US" baseline="0" dirty="0" smtClean="0"/>
              <a:t>Interfund transfers out account for $2.6 million of the GF budget. and on the revenue side there are transfer </a:t>
            </a:r>
          </a:p>
          <a:p>
            <a:r>
              <a:rPr lang="en-US" baseline="0" dirty="0" smtClean="0"/>
              <a:t>From the Road fund for traffic policing. </a:t>
            </a:r>
            <a:endParaRPr lang="en-US" baseline="0" dirty="0" smtClean="0"/>
          </a:p>
          <a:p>
            <a:endParaRPr lang="en-US" baseline="0" dirty="0" smtClean="0"/>
          </a:p>
          <a:p>
            <a:r>
              <a:rPr lang="en-US" baseline="0" dirty="0" smtClean="0"/>
              <a:t>The BOCC approved an additional 2% COLA for 2022 and another  4% COLA January 2023</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19</a:t>
            </a:fld>
            <a:endParaRPr lang="en-US" dirty="0"/>
          </a:p>
        </p:txBody>
      </p:sp>
    </p:spTree>
    <p:extLst>
      <p:ext uri="{BB962C8B-B14F-4D97-AF65-F5344CB8AC3E}">
        <p14:creationId xmlns:p14="http://schemas.microsoft.com/office/powerpoint/2010/main" val="148614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BOCC began incorporating the Citizens Budget Committee in 2018 and has been a great addition to our </a:t>
            </a:r>
          </a:p>
          <a:p>
            <a:r>
              <a:rPr lang="en-US" baseline="0" dirty="0" smtClean="0"/>
              <a:t>Budget process providing the BOCC and Staff an outside perspective on the process. </a:t>
            </a:r>
          </a:p>
          <a:p>
            <a:endParaRPr lang="en-US" baseline="0" dirty="0" smtClean="0"/>
          </a:p>
          <a:p>
            <a:r>
              <a:rPr lang="en-US" baseline="0" dirty="0" smtClean="0"/>
              <a:t>Many of the members have gone on to volunteer on other county boards and advisory committees.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a:t>
            </a:fld>
            <a:endParaRPr lang="en-US" dirty="0"/>
          </a:p>
        </p:txBody>
      </p:sp>
    </p:spTree>
    <p:extLst>
      <p:ext uri="{BB962C8B-B14F-4D97-AF65-F5344CB8AC3E}">
        <p14:creationId xmlns:p14="http://schemas.microsoft.com/office/powerpoint/2010/main" val="3557429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Safety: Sheriff, Jail, Juvenile Detention and Civil Service</a:t>
            </a:r>
          </a:p>
          <a:p>
            <a:endParaRPr lang="en-US" dirty="0" smtClean="0"/>
          </a:p>
          <a:p>
            <a:r>
              <a:rPr lang="en-US" dirty="0" smtClean="0"/>
              <a:t>Law and Justice: Superior Court, District Court, Clerk’s Office, Indigent </a:t>
            </a:r>
            <a:r>
              <a:rPr lang="en-US" dirty="0" smtClean="0"/>
              <a:t>Defense ( PS and LJ combined are 78.8%)</a:t>
            </a:r>
            <a:endParaRPr lang="en-US" dirty="0" smtClean="0"/>
          </a:p>
          <a:p>
            <a:endParaRPr lang="en-US" dirty="0" smtClean="0"/>
          </a:p>
          <a:p>
            <a:r>
              <a:rPr lang="en-US" dirty="0" smtClean="0"/>
              <a:t>Administration: BOCC, Auditor, Treasurer, Assessor, Risk, Central Services Administration, County Admin., Budget Services, Human Resources, &amp; WSU Ext…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20</a:t>
            </a:fld>
            <a:endParaRPr lang="en-US" dirty="0"/>
          </a:p>
        </p:txBody>
      </p:sp>
    </p:spTree>
    <p:extLst>
      <p:ext uri="{BB962C8B-B14F-4D97-AF65-F5344CB8AC3E}">
        <p14:creationId xmlns:p14="http://schemas.microsoft.com/office/powerpoint/2010/main" val="110920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2023 Prelim budgeted</a:t>
            </a:r>
            <a:r>
              <a:rPr lang="en-US" baseline="0" dirty="0" smtClean="0"/>
              <a:t> use of Fund balance is 3.9 million for the General Fund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2022 Prelim budgeted use of fund balance is</a:t>
            </a:r>
            <a:r>
              <a:rPr lang="en-US" baseline="0" dirty="0" smtClean="0"/>
              <a:t> </a:t>
            </a:r>
            <a:r>
              <a:rPr lang="en-US" dirty="0" smtClean="0"/>
              <a:t>$2.5 million for the General Fund</a:t>
            </a:r>
          </a:p>
          <a:p>
            <a:endParaRPr lang="en-US" dirty="0" smtClean="0"/>
          </a:p>
          <a:p>
            <a:r>
              <a:rPr lang="en-US" dirty="0" smtClean="0"/>
              <a:t>For</a:t>
            </a:r>
            <a:r>
              <a:rPr lang="en-US" baseline="0" dirty="0" smtClean="0"/>
              <a:t>  </a:t>
            </a:r>
            <a:r>
              <a:rPr lang="en-US" baseline="0" dirty="0" smtClean="0"/>
              <a:t>2022, early estimates </a:t>
            </a:r>
            <a:r>
              <a:rPr lang="en-US" baseline="0" dirty="0" smtClean="0"/>
              <a:t>provided by offices and departments project the General fund to </a:t>
            </a:r>
            <a:r>
              <a:rPr lang="en-US" baseline="0" dirty="0" smtClean="0"/>
              <a:t>use fund </a:t>
            </a:r>
            <a:r>
              <a:rPr lang="en-US" baseline="0" dirty="0" smtClean="0"/>
              <a:t>balance of </a:t>
            </a:r>
            <a:r>
              <a:rPr lang="en-US" baseline="0" dirty="0" smtClean="0"/>
              <a:t>$2.3 million. These </a:t>
            </a:r>
            <a:r>
              <a:rPr lang="en-US" baseline="0" dirty="0" smtClean="0"/>
              <a:t>estimates are likely to change as we near </a:t>
            </a:r>
            <a:r>
              <a:rPr lang="en-US" baseline="0" dirty="0" smtClean="0"/>
              <a:t>year-end. Based on a more recent review of turn back for vacant positions this number is likely to be reduced. </a:t>
            </a:r>
            <a:r>
              <a:rPr lang="en-US" baseline="0" dirty="0" smtClean="0"/>
              <a:t>Actual </a:t>
            </a:r>
            <a:r>
              <a:rPr lang="en-US" baseline="0" dirty="0" smtClean="0"/>
              <a:t>2022 </a:t>
            </a:r>
            <a:r>
              <a:rPr lang="en-US" baseline="0" dirty="0" smtClean="0"/>
              <a:t>revenues and expenditures will be available near the end of February. </a:t>
            </a:r>
            <a:r>
              <a:rPr lang="en-US" dirty="0" smtClean="0"/>
              <a:t>The County is accrual based and will keep the books open for 60 days to account for all </a:t>
            </a:r>
            <a:r>
              <a:rPr lang="en-US" dirty="0" smtClean="0"/>
              <a:t>2022 </a:t>
            </a:r>
            <a:r>
              <a:rPr lang="en-US" dirty="0" smtClean="0"/>
              <a:t>revenue and expenses. </a:t>
            </a:r>
            <a:endParaRPr lang="en-US" dirty="0" smtClean="0"/>
          </a:p>
          <a:p>
            <a:endParaRPr lang="en-US" dirty="0" smtClean="0"/>
          </a:p>
          <a:p>
            <a:r>
              <a:rPr lang="en-US" dirty="0" smtClean="0"/>
              <a:t>Note - Sales</a:t>
            </a:r>
            <a:r>
              <a:rPr lang="en-US" baseline="0" dirty="0" smtClean="0"/>
              <a:t> and use tax is a two month lag</a:t>
            </a:r>
            <a:endParaRPr lang="en-US" dirty="0" smtClean="0"/>
          </a:p>
          <a:p>
            <a:endParaRPr lang="en-US" dirty="0" smtClean="0"/>
          </a:p>
          <a:p>
            <a:r>
              <a:rPr lang="en-US" dirty="0" smtClean="0"/>
              <a:t>The average savings from vacant positions is 500 to 1. million  </a:t>
            </a:r>
          </a:p>
          <a:p>
            <a:endParaRPr lang="en-US" dirty="0" smtClean="0"/>
          </a:p>
          <a:p>
            <a:r>
              <a:rPr lang="en-US" dirty="0" smtClean="0"/>
              <a:t>Timber Excise</a:t>
            </a:r>
            <a:r>
              <a:rPr lang="en-US" baseline="0" dirty="0" smtClean="0"/>
              <a:t> tax </a:t>
            </a:r>
            <a:r>
              <a:rPr lang="en-US" dirty="0" smtClean="0"/>
              <a:t>is projected to result in one-time excess funds to General Fund and the Road fund – the</a:t>
            </a:r>
            <a:r>
              <a:rPr lang="en-US" baseline="0" dirty="0" smtClean="0"/>
              <a:t> BOCC has approved moving these one-time funds to a new Technology Replacement Fund. This fund will be used to plan and fund the replacement of necessary technology systems in the county.  </a:t>
            </a:r>
          </a:p>
          <a:p>
            <a:endParaRPr lang="en-US" dirty="0" smtClean="0"/>
          </a:p>
        </p:txBody>
      </p:sp>
      <p:sp>
        <p:nvSpPr>
          <p:cNvPr id="4" name="Slide Number Placeholder 3"/>
          <p:cNvSpPr>
            <a:spLocks noGrp="1"/>
          </p:cNvSpPr>
          <p:nvPr>
            <p:ph type="sldNum" sz="quarter" idx="10"/>
          </p:nvPr>
        </p:nvSpPr>
        <p:spPr/>
        <p:txBody>
          <a:bodyPr/>
          <a:lstStyle/>
          <a:p>
            <a:fld id="{A9D56C2D-F94D-4A30-87A9-97C6428670ED}" type="slidenum">
              <a:rPr lang="en-US" smtClean="0"/>
              <a:pPr/>
              <a:t>21</a:t>
            </a:fld>
            <a:endParaRPr lang="en-US" dirty="0"/>
          </a:p>
        </p:txBody>
      </p:sp>
    </p:spTree>
    <p:extLst>
      <p:ext uri="{BB962C8B-B14F-4D97-AF65-F5344CB8AC3E}">
        <p14:creationId xmlns:p14="http://schemas.microsoft.com/office/powerpoint/2010/main" val="319909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does not include positions added this week. </a:t>
            </a:r>
            <a:endParaRPr lang="en-US" dirty="0" smtClean="0"/>
          </a:p>
          <a:p>
            <a:endParaRPr lang="en-US" dirty="0" smtClean="0"/>
          </a:p>
          <a:p>
            <a:r>
              <a:rPr lang="en-US" dirty="0" smtClean="0"/>
              <a:t>Positions added back in 2021/2022 are the</a:t>
            </a:r>
            <a:r>
              <a:rPr lang="en-US" baseline="0" dirty="0" smtClean="0"/>
              <a:t> largely due to new projects and funding sources. </a:t>
            </a:r>
            <a:endParaRPr lang="en-US" dirty="0" smtClean="0"/>
          </a:p>
          <a:p>
            <a:endParaRPr lang="en-US" baseline="0" dirty="0" smtClean="0"/>
          </a:p>
          <a:p>
            <a:r>
              <a:rPr lang="en-US" baseline="0" dirty="0" smtClean="0"/>
              <a:t>New funding for construction using bond funds</a:t>
            </a:r>
          </a:p>
          <a:p>
            <a:r>
              <a:rPr lang="en-US" baseline="0" dirty="0" smtClean="0"/>
              <a:t>ARPA funding for projects</a:t>
            </a:r>
          </a:p>
          <a:p>
            <a:r>
              <a:rPr lang="en-US" baseline="0" dirty="0" smtClean="0"/>
              <a:t>Approved 2022 budget requests ( Sheriff, Assessor, Auditor, Animal Shelter etc. )</a:t>
            </a:r>
          </a:p>
          <a:p>
            <a:r>
              <a:rPr lang="en-US" baseline="0" dirty="0" smtClean="0"/>
              <a:t>New housing and infrastructure spec.</a:t>
            </a:r>
          </a:p>
          <a:p>
            <a:r>
              <a:rPr lang="en-US" baseline="0" dirty="0" smtClean="0"/>
              <a:t>PH – COVID funding and new grants</a:t>
            </a:r>
          </a:p>
          <a:p>
            <a:r>
              <a:rPr lang="en-US" baseline="0" dirty="0" smtClean="0"/>
              <a:t>Parks and Rec/ Fair changes</a:t>
            </a:r>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22</a:t>
            </a:fld>
            <a:endParaRPr lang="en-US" dirty="0"/>
          </a:p>
        </p:txBody>
      </p:sp>
    </p:spTree>
    <p:extLst>
      <p:ext uri="{BB962C8B-B14F-4D97-AF65-F5344CB8AC3E}">
        <p14:creationId xmlns:p14="http://schemas.microsoft.com/office/powerpoint/2010/main" val="3554027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a:t>
            </a:r>
            <a:r>
              <a:rPr lang="en-US" baseline="0" dirty="0" smtClean="0"/>
              <a:t> items also approved not listed above include continued support of the Lewis County Seniors </a:t>
            </a:r>
          </a:p>
          <a:p>
            <a:r>
              <a:rPr lang="en-US" baseline="0" dirty="0" smtClean="0"/>
              <a:t>Nutrition program of $</a:t>
            </a:r>
            <a:r>
              <a:rPr lang="en-US" baseline="0" dirty="0" err="1" smtClean="0"/>
              <a:t>100K</a:t>
            </a:r>
            <a:r>
              <a:rPr lang="en-US" baseline="0" dirty="0" smtClean="0"/>
              <a:t> and an added positions for public defense as required by a Supreme Court ruling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23</a:t>
            </a:fld>
            <a:endParaRPr lang="en-US" dirty="0"/>
          </a:p>
        </p:txBody>
      </p:sp>
    </p:spTree>
    <p:extLst>
      <p:ext uri="{BB962C8B-B14F-4D97-AF65-F5344CB8AC3E}">
        <p14:creationId xmlns:p14="http://schemas.microsoft.com/office/powerpoint/2010/main" val="167100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county budgets for all positions – we will have unexpended expenditures for vacancies </a:t>
            </a:r>
          </a:p>
          <a:p>
            <a:r>
              <a:rPr lang="en-US" baseline="0" dirty="0" smtClean="0"/>
              <a:t>In 2021 the General Fund had close to $</a:t>
            </a:r>
            <a:r>
              <a:rPr lang="en-US" baseline="0" dirty="0" err="1" smtClean="0"/>
              <a:t>900K</a:t>
            </a:r>
            <a:r>
              <a:rPr lang="en-US" baseline="0" dirty="0" smtClean="0"/>
              <a:t> in unexpended sal and Benefits- Current Variance for 2022 YTD October is a little over $1 million in salaries alone.  We anticipate the YE projection of 2.3 million for use of fund balance to be lower than initially projected. YE actuals will not be known until the beginning of March due to the accruals period for revenue and expenditures. </a:t>
            </a:r>
          </a:p>
          <a:p>
            <a:endParaRPr lang="en-US" baseline="0" dirty="0" smtClean="0"/>
          </a:p>
          <a:p>
            <a:r>
              <a:rPr lang="en-US" baseline="0" dirty="0" smtClean="0"/>
              <a:t>Review of Investment interest revenue will be done at the next Finance Committee Meeting. This change will be a positive impact to the General Fund.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county budgets for all positions to be filled. Often times the county has significant savings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salary and benefits due to vacant positions. The county typically budgets revenue based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known revenues and trends for sales and use tax. Timber revenues can be unpredictable and are budgeted conservatively. </a:t>
            </a:r>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24</a:t>
            </a:fld>
            <a:endParaRPr lang="en-US" dirty="0"/>
          </a:p>
        </p:txBody>
      </p:sp>
    </p:spTree>
    <p:extLst>
      <p:ext uri="{BB962C8B-B14F-4D97-AF65-F5344CB8AC3E}">
        <p14:creationId xmlns:p14="http://schemas.microsoft.com/office/powerpoint/2010/main" val="294068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in the graph</a:t>
            </a:r>
            <a:r>
              <a:rPr lang="en-US" baseline="0" dirty="0" smtClean="0"/>
              <a:t> here the actual YE numbers often are much different than the actual YE numbers. The Budget is a planning document and plans change throughout the year. </a:t>
            </a:r>
          </a:p>
          <a:p>
            <a:endParaRPr lang="en-US" baseline="0" dirty="0" smtClean="0"/>
          </a:p>
          <a:p>
            <a:endParaRPr lang="en-US" baseline="0" dirty="0" smtClean="0"/>
          </a:p>
          <a:p>
            <a:r>
              <a:rPr lang="en-US" baseline="0" dirty="0" smtClean="0"/>
              <a:t>The General Fund balance was </a:t>
            </a:r>
            <a:r>
              <a:rPr lang="en-US" baseline="0" dirty="0" smtClean="0"/>
              <a:t>$14.7 million </a:t>
            </a:r>
            <a:r>
              <a:rPr lang="en-US" baseline="0" dirty="0" smtClean="0"/>
              <a:t>at the beginning of 2022</a:t>
            </a:r>
          </a:p>
          <a:p>
            <a:r>
              <a:rPr lang="en-US" baseline="0" dirty="0" smtClean="0"/>
              <a:t>Budgeted use of fund balance in the </a:t>
            </a:r>
            <a:r>
              <a:rPr lang="en-US" baseline="0" dirty="0" smtClean="0"/>
              <a:t>2023 </a:t>
            </a:r>
            <a:r>
              <a:rPr lang="en-US" baseline="0" dirty="0" smtClean="0"/>
              <a:t>prelim is </a:t>
            </a:r>
            <a:r>
              <a:rPr lang="en-US" baseline="0" dirty="0" smtClean="0"/>
              <a:t>$3.9 </a:t>
            </a:r>
            <a:r>
              <a:rPr lang="en-US" baseline="0" dirty="0" smtClean="0"/>
              <a:t>Million this will change as the approved changes and adjustments are added to the final budget over the next few days and Resolutions will be updated to show any changes from the Prelim to the Final.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25</a:t>
            </a:fld>
            <a:endParaRPr lang="en-US" dirty="0"/>
          </a:p>
        </p:txBody>
      </p:sp>
    </p:spTree>
    <p:extLst>
      <p:ext uri="{BB962C8B-B14F-4D97-AF65-F5344CB8AC3E}">
        <p14:creationId xmlns:p14="http://schemas.microsoft.com/office/powerpoint/2010/main" val="77394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county launched the OpenGov financial</a:t>
            </a:r>
            <a:r>
              <a:rPr lang="en-US" baseline="0" dirty="0" smtClean="0"/>
              <a:t> Transparency portal for the 2023 Preliminary Budget in October. Data will be update with the final after the hearing. </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26</a:t>
            </a:fld>
            <a:endParaRPr lang="en-US" dirty="0"/>
          </a:p>
        </p:txBody>
      </p:sp>
    </p:spTree>
    <p:extLst>
      <p:ext uri="{BB962C8B-B14F-4D97-AF65-F5344CB8AC3E}">
        <p14:creationId xmlns:p14="http://schemas.microsoft.com/office/powerpoint/2010/main" val="407461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D56C2D-F94D-4A30-87A9-97C6428670ED}" type="slidenum">
              <a:rPr lang="en-US" smtClean="0"/>
              <a:pPr/>
              <a:t>27</a:t>
            </a:fld>
            <a:endParaRPr lang="en-US" dirty="0"/>
          </a:p>
        </p:txBody>
      </p:sp>
    </p:spTree>
    <p:extLst>
      <p:ext uri="{BB962C8B-B14F-4D97-AF65-F5344CB8AC3E}">
        <p14:creationId xmlns:p14="http://schemas.microsoft.com/office/powerpoint/2010/main" val="4035850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28</a:t>
            </a:fld>
            <a:endParaRPr lang="en-US" dirty="0"/>
          </a:p>
        </p:txBody>
      </p:sp>
    </p:spTree>
    <p:extLst>
      <p:ext uri="{BB962C8B-B14F-4D97-AF65-F5344CB8AC3E}">
        <p14:creationId xmlns:p14="http://schemas.microsoft.com/office/powerpoint/2010/main" val="379649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long-range</a:t>
            </a:r>
            <a:r>
              <a:rPr lang="en-US" baseline="0" dirty="0" smtClean="0"/>
              <a:t> strategic plans – in progress</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29</a:t>
            </a:fld>
            <a:endParaRPr lang="en-US" dirty="0"/>
          </a:p>
        </p:txBody>
      </p:sp>
    </p:spTree>
    <p:extLst>
      <p:ext uri="{BB962C8B-B14F-4D97-AF65-F5344CB8AC3E}">
        <p14:creationId xmlns:p14="http://schemas.microsoft.com/office/powerpoint/2010/main" val="132482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3</a:t>
            </a:fld>
            <a:endParaRPr lang="en-US" dirty="0"/>
          </a:p>
        </p:txBody>
      </p:sp>
    </p:spTree>
    <p:extLst>
      <p:ext uri="{BB962C8B-B14F-4D97-AF65-F5344CB8AC3E}">
        <p14:creationId xmlns:p14="http://schemas.microsoft.com/office/powerpoint/2010/main" val="3547265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D56C2D-F94D-4A30-87A9-97C6428670ED}" type="slidenum">
              <a:rPr lang="en-US" smtClean="0"/>
              <a:pPr/>
              <a:t>30</a:t>
            </a:fld>
            <a:endParaRPr lang="en-US" dirty="0"/>
          </a:p>
        </p:txBody>
      </p:sp>
    </p:spTree>
    <p:extLst>
      <p:ext uri="{BB962C8B-B14F-4D97-AF65-F5344CB8AC3E}">
        <p14:creationId xmlns:p14="http://schemas.microsoft.com/office/powerpoint/2010/main" val="273684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4</a:t>
            </a:fld>
            <a:endParaRPr lang="en-US" dirty="0"/>
          </a:p>
        </p:txBody>
      </p:sp>
    </p:spTree>
    <p:extLst>
      <p:ext uri="{BB962C8B-B14F-4D97-AF65-F5344CB8AC3E}">
        <p14:creationId xmlns:p14="http://schemas.microsoft.com/office/powerpoint/2010/main" val="192974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5</a:t>
            </a:fld>
            <a:endParaRPr lang="en-US" dirty="0"/>
          </a:p>
        </p:txBody>
      </p:sp>
    </p:spTree>
    <p:extLst>
      <p:ext uri="{BB962C8B-B14F-4D97-AF65-F5344CB8AC3E}">
        <p14:creationId xmlns:p14="http://schemas.microsoft.com/office/powerpoint/2010/main" val="442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6</a:t>
            </a:fld>
            <a:endParaRPr lang="en-US" dirty="0"/>
          </a:p>
        </p:txBody>
      </p:sp>
    </p:spTree>
    <p:extLst>
      <p:ext uri="{BB962C8B-B14F-4D97-AF65-F5344CB8AC3E}">
        <p14:creationId xmlns:p14="http://schemas.microsoft.com/office/powerpoint/2010/main" val="261926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Housing</a:t>
            </a:r>
            <a:r>
              <a:rPr lang="en-US" baseline="0" dirty="0" smtClean="0"/>
              <a:t> - </a:t>
            </a:r>
            <a:r>
              <a:rPr lang="en-US" dirty="0" smtClean="0"/>
              <a:t>https://wcrer.be.uw.edu/wp-content/uploads/sites/60/2022/05/2022q1Snapshot.pdf</a:t>
            </a:r>
          </a:p>
          <a:p>
            <a:r>
              <a:rPr lang="en-US" dirty="0" smtClean="0"/>
              <a:t>https://</a:t>
            </a:r>
            <a:r>
              <a:rPr lang="en-US" dirty="0" err="1" smtClean="0"/>
              <a:t>www.nar.realtor</a:t>
            </a:r>
            <a:r>
              <a:rPr lang="en-US" dirty="0" smtClean="0"/>
              <a:t>/research-and-statistics/housing-statistics-and-real-estate-market-trends</a:t>
            </a:r>
          </a:p>
          <a:p>
            <a:endParaRPr lang="en-US" dirty="0" smtClean="0"/>
          </a:p>
          <a:p>
            <a:r>
              <a:rPr lang="en-US" dirty="0" smtClean="0"/>
              <a:t>https://</a:t>
            </a:r>
            <a:r>
              <a:rPr lang="en-US" dirty="0" err="1" smtClean="0"/>
              <a:t>www.nwmls.com</a:t>
            </a:r>
            <a:r>
              <a:rPr lang="en-US" dirty="0" smtClean="0"/>
              <a:t>/northwest-mls-brokers-say-motivated-home-buyers-turn-to-creative-financing-options/</a:t>
            </a:r>
          </a:p>
          <a:p>
            <a:endParaRPr lang="en-US" dirty="0" smtClean="0"/>
          </a:p>
          <a:p>
            <a:endParaRPr lang="en-US" dirty="0" smtClean="0"/>
          </a:p>
          <a:p>
            <a:r>
              <a:rPr lang="en-US" dirty="0" smtClean="0"/>
              <a:t>https://</a:t>
            </a:r>
            <a:r>
              <a:rPr lang="en-US" dirty="0" err="1" smtClean="0"/>
              <a:t>www.chronline.com</a:t>
            </a:r>
            <a:r>
              <a:rPr lang="en-US" dirty="0" smtClean="0"/>
              <a:t>/stories/lewis-county-home-prices-increase-in-october-driven-by-declining-inventory,304015</a:t>
            </a:r>
          </a:p>
          <a:p>
            <a:endParaRPr lang="en-US" dirty="0" smtClean="0"/>
          </a:p>
          <a:p>
            <a:endParaRPr lang="en-US" dirty="0" smtClean="0"/>
          </a:p>
          <a:p>
            <a:endParaRPr lang="en-US" dirty="0" smtClean="0"/>
          </a:p>
          <a:p>
            <a:r>
              <a:rPr lang="en-US" dirty="0" smtClean="0"/>
              <a:t>Sources UI Rates https://esd.wa.gov/labormarketinfo/labor-area-summaries</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7</a:t>
            </a:fld>
            <a:endParaRPr lang="en-US" dirty="0"/>
          </a:p>
        </p:txBody>
      </p:sp>
    </p:spTree>
    <p:extLst>
      <p:ext uri="{BB962C8B-B14F-4D97-AF65-F5344CB8AC3E}">
        <p14:creationId xmlns:p14="http://schemas.microsoft.com/office/powerpoint/2010/main" val="195989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2020 Population per square mile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34.2 (82,149)</a:t>
            </a:r>
          </a:p>
          <a:p>
            <a:r>
              <a:rPr lang="en-US" sz="1200" kern="1200" dirty="0" smtClean="0">
                <a:solidFill>
                  <a:schemeClr val="tx1"/>
                </a:solidFill>
                <a:effectLst/>
                <a:latin typeface="+mn-lt"/>
                <a:ea typeface="+mn-ea"/>
                <a:cs typeface="+mn-cs"/>
              </a:rPr>
              <a:t>2010 Population per square mile 31.4 (75,455)</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New population projections are expected to be posted on OFM in the coming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2017 estimates outlined in the county’s comp plan are from </a:t>
            </a:r>
            <a:r>
              <a:rPr lang="en-US" dirty="0" smtClean="0"/>
              <a:t>The Washington State Office of Financial Management (OFM) and projects that Lewis County will grow to somewhere in the range of 75,046 and 109,145 people by 2040.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https://explorer.naco.org</a:t>
            </a:r>
            <a:endParaRPr lang="en-US" dirty="0"/>
          </a:p>
        </p:txBody>
      </p:sp>
      <p:sp>
        <p:nvSpPr>
          <p:cNvPr id="4" name="Slide Number Placeholder 3"/>
          <p:cNvSpPr>
            <a:spLocks noGrp="1"/>
          </p:cNvSpPr>
          <p:nvPr>
            <p:ph type="sldNum" sz="quarter" idx="10"/>
          </p:nvPr>
        </p:nvSpPr>
        <p:spPr/>
        <p:txBody>
          <a:bodyPr/>
          <a:lstStyle/>
          <a:p>
            <a:fld id="{A9D56C2D-F94D-4A30-87A9-97C6428670ED}" type="slidenum">
              <a:rPr lang="en-US" smtClean="0"/>
              <a:pPr/>
              <a:t>8</a:t>
            </a:fld>
            <a:endParaRPr lang="en-US" dirty="0"/>
          </a:p>
        </p:txBody>
      </p:sp>
    </p:spTree>
    <p:extLst>
      <p:ext uri="{BB962C8B-B14F-4D97-AF65-F5344CB8AC3E}">
        <p14:creationId xmlns:p14="http://schemas.microsoft.com/office/powerpoint/2010/main" val="333439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budget includes internal service rates which are transfers between funds for services.</a:t>
            </a:r>
          </a:p>
          <a:p>
            <a:r>
              <a:rPr lang="en-US" baseline="0" dirty="0" smtClean="0"/>
              <a:t>These expenditures and revenues are not actual expenditures out, but a way </a:t>
            </a:r>
          </a:p>
          <a:p>
            <a:r>
              <a:rPr lang="en-US" baseline="0" dirty="0" smtClean="0"/>
              <a:t>To account for these activates so that no fund benefits from another fund. </a:t>
            </a:r>
            <a:r>
              <a:rPr lang="en-US" sz="1200" kern="1200" dirty="0" err="1" smtClean="0">
                <a:solidFill>
                  <a:schemeClr val="tx1"/>
                </a:solidFill>
                <a:effectLst/>
                <a:latin typeface="+mn-lt"/>
                <a:ea typeface="+mn-ea"/>
                <a:cs typeface="+mn-cs"/>
              </a:rPr>
              <a:t>RCW</a:t>
            </a:r>
            <a:r>
              <a:rPr lang="en-US" sz="1200" kern="1200" dirty="0" smtClean="0">
                <a:solidFill>
                  <a:schemeClr val="tx1"/>
                </a:solidFill>
                <a:effectLst/>
                <a:latin typeface="+mn-lt"/>
                <a:ea typeface="+mn-ea"/>
                <a:cs typeface="+mn-cs"/>
              </a:rPr>
              <a:t> 43.09.210.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also </a:t>
            </a:r>
            <a:r>
              <a:rPr lang="en-US" sz="1200" kern="1200" baseline="0" dirty="0" err="1" smtClean="0">
                <a:solidFill>
                  <a:schemeClr val="tx1"/>
                </a:solidFill>
                <a:effectLst/>
                <a:latin typeface="+mn-lt"/>
                <a:ea typeface="+mn-ea"/>
                <a:cs typeface="+mn-cs"/>
              </a:rPr>
              <a:t>interfund</a:t>
            </a:r>
            <a:r>
              <a:rPr lang="en-US" sz="1200" kern="1200" baseline="0" dirty="0" smtClean="0">
                <a:solidFill>
                  <a:schemeClr val="tx1"/>
                </a:solidFill>
                <a:effectLst/>
                <a:latin typeface="+mn-lt"/>
                <a:ea typeface="+mn-ea"/>
                <a:cs typeface="+mn-cs"/>
              </a:rPr>
              <a:t> transfers to and from funds to support operations. </a:t>
            </a:r>
            <a:endParaRPr lang="en-US" baseline="0" dirty="0" smtClean="0"/>
          </a:p>
        </p:txBody>
      </p:sp>
      <p:sp>
        <p:nvSpPr>
          <p:cNvPr id="4" name="Slide Number Placeholder 3"/>
          <p:cNvSpPr>
            <a:spLocks noGrp="1"/>
          </p:cNvSpPr>
          <p:nvPr>
            <p:ph type="sldNum" sz="quarter" idx="10"/>
          </p:nvPr>
        </p:nvSpPr>
        <p:spPr/>
        <p:txBody>
          <a:bodyPr/>
          <a:lstStyle/>
          <a:p>
            <a:fld id="{A9D56C2D-F94D-4A30-87A9-97C6428670ED}" type="slidenum">
              <a:rPr lang="en-US" smtClean="0"/>
              <a:pPr/>
              <a:t>9</a:t>
            </a:fld>
            <a:endParaRPr lang="en-US" dirty="0"/>
          </a:p>
        </p:txBody>
      </p:sp>
    </p:spTree>
    <p:extLst>
      <p:ext uri="{BB962C8B-B14F-4D97-AF65-F5344CB8AC3E}">
        <p14:creationId xmlns:p14="http://schemas.microsoft.com/office/powerpoint/2010/main" val="3514853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1" y="5059680"/>
            <a:ext cx="1992726" cy="142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p:cNvSpPr/>
          <p:nvPr/>
        </p:nvSpPr>
        <p:spPr>
          <a:xfrm>
            <a:off x="146304" y="152400"/>
            <a:ext cx="8823960"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235047"/>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1" y="4013481"/>
            <a:ext cx="2584753" cy="215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75788"/>
            <a:ext cx="3276600" cy="234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0"/>
          </p:nvPr>
        </p:nvSpPr>
        <p:spPr>
          <a:xfrm>
            <a:off x="381000" y="1600200"/>
            <a:ext cx="8458200" cy="2514600"/>
          </a:xfrm>
        </p:spPr>
        <p:txBody>
          <a:bodyPr/>
          <a:lstStyle>
            <a:lvl1pPr marL="45720" indent="0">
              <a:buFontTx/>
              <a:buNone/>
              <a:defRPr/>
            </a:lvl1pPr>
            <a:lvl2pPr marL="365760" indent="0">
              <a:buFontTx/>
              <a:buNone/>
              <a:defRPr/>
            </a:lvl2pPr>
            <a:lvl3pPr marL="640080" indent="0">
              <a:buFontTx/>
              <a:buNone/>
              <a:defRPr/>
            </a:lvl3pPr>
            <a:lvl4pPr marL="914400" indent="0">
              <a:buFontTx/>
              <a:buNone/>
              <a:defRPr/>
            </a:lvl4pPr>
            <a:lvl5pPr marL="109728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1940991"/>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sp>
        <p:nvSpPr>
          <p:cNvPr id="2" name="Rectangle 1"/>
          <p:cNvSpPr/>
          <p:nvPr/>
        </p:nvSpPr>
        <p:spPr>
          <a:xfrm>
            <a:off x="152400" y="152400"/>
            <a:ext cx="8839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1" y="4013481"/>
            <a:ext cx="2584753" cy="215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75788"/>
            <a:ext cx="3276600" cy="234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0"/>
          </p:nvPr>
        </p:nvSpPr>
        <p:spPr>
          <a:xfrm>
            <a:off x="381000" y="1600200"/>
            <a:ext cx="8458200" cy="2514600"/>
          </a:xfrm>
        </p:spPr>
        <p:txBody>
          <a:bodyPr/>
          <a:lstStyle>
            <a:lvl1pPr marL="45720" indent="0">
              <a:buFontTx/>
              <a:buNone/>
              <a:defRPr/>
            </a:lvl1pPr>
            <a:lvl2pPr marL="365760" indent="0">
              <a:buFontTx/>
              <a:buNone/>
              <a:defRPr/>
            </a:lvl2pPr>
            <a:lvl3pPr marL="640080" indent="0">
              <a:buFontTx/>
              <a:buNone/>
              <a:defRPr/>
            </a:lvl3pPr>
            <a:lvl4pPr marL="914400" indent="0">
              <a:buFontTx/>
              <a:buNone/>
              <a:defRPr/>
            </a:lvl4pPr>
            <a:lvl5pPr marL="109728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8504805"/>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a:xfrm>
            <a:off x="146304" y="152400"/>
            <a:ext cx="8814816"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9515271"/>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p:nvSpPr>
        <p:spPr>
          <a:xfrm>
            <a:off x="146304" y="152400"/>
            <a:ext cx="8823960"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30794"/>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46304" y="152400"/>
            <a:ext cx="8823960"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2058495"/>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26" r:id="rId3"/>
    <p:sldLayoutId id="2147484011" r:id="rId4"/>
    <p:sldLayoutId id="2147484012" r:id="rId5"/>
    <p:sldLayoutId id="2147484027" r:id="rId6"/>
    <p:sldLayoutId id="2147484013" r:id="rId7"/>
    <p:sldLayoutId id="2147484028" r:id="rId8"/>
    <p:sldLayoutId id="2147484014" r:id="rId9"/>
    <p:sldLayoutId id="2147484025" r:id="rId10"/>
    <p:sldLayoutId id="2147484015" r:id="rId11"/>
    <p:sldLayoutId id="2147484016" r:id="rId12"/>
    <p:sldLayoutId id="2147484017" r:id="rId13"/>
    <p:sldLayoutId id="2147484020" r:id="rId14"/>
    <p:sldLayoutId id="2147484029" r:id="rId15"/>
  </p:sldLayoutIdLst>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Arial" pitchFamily="34" charset="0"/>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Arial" pitchFamily="34" charset="0"/>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tx2"/>
        </a:buClr>
        <a:buFont typeface="Arial" pitchFamily="34" charset="0"/>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tx1"/>
        </a:buClr>
        <a:buFont typeface="Arial" pitchFamily="34" charset="0"/>
        <a:buChar char="•"/>
        <a:defRPr sz="16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Arial" pitchFamily="34" charset="0"/>
        <a:buChar char="•"/>
        <a:defRPr sz="16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lewiscountywa.opengov.com/transparency#/66634/accountType=expenses&amp;embed=n&amp;breakdown=c89511c3-d239-44fd-9d00-a5200b590ce7&amp;currentYearAmount=cumulative&amp;currentYearPeriod=years&amp;graph=stacked&amp;legendSort=desc&amp;proration=true&amp;saved_view=391349&amp;selection=E5EED350B4EBA880046EB18304C3A416&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wiscountywa.opengov.com/transparency#/66634/accountType=revenues&amp;embed=n&amp;breakdown=types&amp;currentYearAmount=cumulative&amp;currentYearPeriod=years&amp;graph=pie&amp;legendSort=desc&amp;proration=true&amp;saved_view=391426&amp;selection=E5EED350B4EBA880046EB18304C3A416&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lewiscountywa.opengov.com/transparency#/66634/accountType=expenses&amp;embed=n&amp;breakdown=types&amp;currentYearAmount=cumulative&amp;currentYearPeriod=years&amp;graph=pie&amp;legendSort=desc&amp;proration=true&amp;saved_view=391349&amp;selection=E5EED350B4EBA880046EB18304C3A416&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lewiscountywa.opengov.com/transparency#/66634/accountType=revenues&amp;embed=n&amp;breakdown=types&amp;currentYearAmount=cumulative&amp;currentYearPeriod=years&amp;graph=pie&amp;legendSort=desc&amp;proration=true&amp;saved_view=391417&amp;selection=DA96AD1E7CDA6C83A8B3C80B5CEF060D&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lewiscountywa.opengov.com/transparency#/66634/accountType=revenues&amp;embed=n&amp;breakdown=types&amp;currentYearAmount=cumulative&amp;currentYearPeriod=years&amp;graph=bar&amp;legendSort=desc&amp;proration=true&amp;saved_view=391417&amp;selection=DA96AD1E7CDA6C83A8B3C80B5CEF060D&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lewiscountywa.opengov.com/transparency#/66634/accountType=expenses&amp;embed=n&amp;breakdown=types&amp;currentYearAmount=cumulative&amp;currentYearPeriod=years&amp;graph=pie&amp;legendSort=desc&amp;proration=true&amp;saved_view=391348&amp;selection=DA96AD1E7CDA6C83A8B3C80B5CEF060D&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wiscountywa.opengov.com/transparency#/66634/accountType=expenses&amp;embed=n&amp;breakdown=c89511c3-d239-44fd-9d00-a5200b590ce7&amp;currentYearAmount=cumulative&amp;currentYearPeriod=years&amp;graph=pie&amp;legendSort=desc&amp;proration=true&amp;saved_view=391348&amp;selection=DA96AD1E7CDA6C83A8B3C80B5CEF060D&amp;projections=null&amp;projectionType=null&amp;highlighting=null&amp;highlightingVariance=null&amp;year=2023&amp;selectedDataSetIndex=null&amp;fiscal_start=earliest&amp;fiscal_end=lates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lewiscountywa.opengov.com/transparency#/66634/accountType=revenuesVersusExpenses&amp;embed=n&amp;breakdown=types&amp;currentYearAmount=cumulative&amp;currentYearPeriod=years&amp;graph=bar&amp;legendSort=desc&amp;proration=true&amp;saved_view=391210&amp;selection=DA96AD1E7CDA6C83A8B3C80B5CEF060D&amp;projections=null&amp;projectionType=null&amp;highlighting=null&amp;highlightingVariance=null&amp;year=2023&amp;selectedDataSetIndex=null&amp;fiscal_start=earliest&amp;fiscal_end=lates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ewiscountywa.opengov.com/"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s://lewiscountywa.gov/departments/budget/lewis-county-budget/2023-budget/"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lstStyle/>
          <a:p>
            <a:endParaRPr lang="en-US" dirty="0" smtClean="0"/>
          </a:p>
          <a:p>
            <a:endParaRPr lang="en-US" dirty="0"/>
          </a:p>
        </p:txBody>
      </p:sp>
      <p:sp>
        <p:nvSpPr>
          <p:cNvPr id="4" name="Title 3"/>
          <p:cNvSpPr>
            <a:spLocks noGrp="1"/>
          </p:cNvSpPr>
          <p:nvPr>
            <p:ph type="title"/>
          </p:nvPr>
        </p:nvSpPr>
        <p:spPr>
          <a:xfrm>
            <a:off x="609600" y="1547722"/>
            <a:ext cx="6324600" cy="1645920"/>
          </a:xfrm>
        </p:spPr>
        <p:txBody>
          <a:bodyPr/>
          <a:lstStyle/>
          <a:p>
            <a:pPr algn="ctr"/>
            <a:r>
              <a:rPr lang="en-US" sz="2800" dirty="0" smtClean="0"/>
              <a:t>Lewis County </a:t>
            </a:r>
            <a:br>
              <a:rPr lang="en-US" sz="2800" dirty="0" smtClean="0"/>
            </a:br>
            <a:r>
              <a:rPr lang="en-US" sz="2800" dirty="0" smtClean="0"/>
              <a:t>2023 Preliminary </a:t>
            </a:r>
            <a:r>
              <a:rPr lang="en-US" sz="2800" dirty="0" smtClean="0"/>
              <a:t>budget </a:t>
            </a:r>
            <a:r>
              <a:rPr lang="en-US" sz="2800" dirty="0" smtClean="0"/>
              <a:t>review</a:t>
            </a:r>
            <a:br>
              <a:rPr lang="en-US" sz="2800" dirty="0" smtClean="0"/>
            </a:br>
            <a:r>
              <a:rPr lang="en-US" sz="2800" dirty="0" smtClean="0"/>
              <a:t>November </a:t>
            </a:r>
            <a:r>
              <a:rPr lang="en-US" sz="2800" dirty="0" smtClean="0"/>
              <a:t>22, </a:t>
            </a:r>
            <a:r>
              <a:rPr lang="en-US" sz="2800" dirty="0" smtClean="0"/>
              <a:t>2022</a:t>
            </a:r>
            <a:endParaRPr lang="en-US" sz="2800" dirty="0"/>
          </a:p>
        </p:txBody>
      </p:sp>
      <p:sp>
        <p:nvSpPr>
          <p:cNvPr id="6" name="Rectangle 5"/>
          <p:cNvSpPr/>
          <p:nvPr/>
        </p:nvSpPr>
        <p:spPr>
          <a:xfrm>
            <a:off x="1066800" y="3407118"/>
            <a:ext cx="5638800" cy="2862322"/>
          </a:xfrm>
          <a:prstGeom prst="rect">
            <a:avLst/>
          </a:prstGeom>
        </p:spPr>
        <p:txBody>
          <a:bodyPr wrap="square">
            <a:spAutoFit/>
          </a:bodyPr>
          <a:lstStyle/>
          <a:p>
            <a:pPr algn="ctr"/>
            <a:r>
              <a:rPr lang="en-US" sz="2800" dirty="0">
                <a:solidFill>
                  <a:schemeClr val="bg1"/>
                </a:solidFill>
              </a:rPr>
              <a:t>BOARD OF COUNTY </a:t>
            </a:r>
            <a:r>
              <a:rPr lang="en-US" sz="2800" dirty="0" smtClean="0">
                <a:solidFill>
                  <a:schemeClr val="bg1"/>
                </a:solidFill>
              </a:rPr>
              <a:t>COMMISSIONERS </a:t>
            </a:r>
            <a:r>
              <a:rPr lang="en-US" sz="1400" dirty="0">
                <a:solidFill>
                  <a:schemeClr val="bg1"/>
                </a:solidFill>
              </a:rPr>
              <a:t/>
            </a:r>
            <a:br>
              <a:rPr lang="en-US" sz="1400" dirty="0">
                <a:solidFill>
                  <a:schemeClr val="bg1"/>
                </a:solidFill>
              </a:rPr>
            </a:br>
            <a:endParaRPr lang="en-US" sz="1400" dirty="0" smtClean="0">
              <a:solidFill>
                <a:schemeClr val="bg1"/>
              </a:solidFill>
            </a:endParaRPr>
          </a:p>
          <a:p>
            <a:pPr algn="ctr"/>
            <a:r>
              <a:rPr lang="en-US" dirty="0" smtClean="0">
                <a:solidFill>
                  <a:schemeClr val="bg1"/>
                </a:solidFill>
              </a:rPr>
              <a:t>Dr</a:t>
            </a:r>
            <a:r>
              <a:rPr lang="en-US" dirty="0">
                <a:solidFill>
                  <a:schemeClr val="bg1"/>
                </a:solidFill>
              </a:rPr>
              <a:t>. Lindsey R. Pollock, DVM, Chair</a:t>
            </a:r>
            <a:br>
              <a:rPr lang="en-US" dirty="0">
                <a:solidFill>
                  <a:schemeClr val="bg1"/>
                </a:solidFill>
              </a:rPr>
            </a:br>
            <a:r>
              <a:rPr lang="en-US" dirty="0" smtClean="0">
                <a:solidFill>
                  <a:schemeClr val="bg1"/>
                </a:solidFill>
              </a:rPr>
              <a:t>Sean Swope, Vice Chair</a:t>
            </a:r>
            <a:r>
              <a:rPr lang="en-US" dirty="0">
                <a:solidFill>
                  <a:schemeClr val="bg1"/>
                </a:solidFill>
              </a:rPr>
              <a:t/>
            </a:r>
            <a:br>
              <a:rPr lang="en-US" dirty="0">
                <a:solidFill>
                  <a:schemeClr val="bg1"/>
                </a:solidFill>
              </a:rPr>
            </a:br>
            <a:r>
              <a:rPr lang="en-US" dirty="0" smtClean="0">
                <a:solidFill>
                  <a:schemeClr val="bg1"/>
                </a:solidFill>
              </a:rPr>
              <a:t>F. Lee Grose, Commissioner</a:t>
            </a:r>
          </a:p>
          <a:p>
            <a:pPr algn="ctr"/>
            <a:endParaRPr lang="en-US" sz="1400" dirty="0">
              <a:solidFill>
                <a:schemeClr val="bg1"/>
              </a:solidFill>
            </a:endParaRPr>
          </a:p>
          <a:p>
            <a:pPr algn="ctr"/>
            <a:r>
              <a:rPr lang="en-US" sz="1400" dirty="0" smtClean="0">
                <a:solidFill>
                  <a:schemeClr val="bg1"/>
                </a:solidFill>
              </a:rPr>
              <a:t>Erik Martin,</a:t>
            </a:r>
            <a:r>
              <a:rPr lang="en-US" sz="1400" dirty="0">
                <a:solidFill>
                  <a:schemeClr val="bg1"/>
                </a:solidFill>
              </a:rPr>
              <a:t> County Manager </a:t>
            </a:r>
          </a:p>
          <a:p>
            <a:pPr algn="ctr"/>
            <a:r>
              <a:rPr lang="en-US" sz="1400" dirty="0" smtClean="0">
                <a:solidFill>
                  <a:schemeClr val="bg1"/>
                </a:solidFill>
              </a:rPr>
              <a:t>Becky Butler, Budget </a:t>
            </a:r>
            <a:r>
              <a:rPr lang="en-US" sz="1400" dirty="0" smtClean="0">
                <a:solidFill>
                  <a:schemeClr val="bg1"/>
                </a:solidFill>
              </a:rPr>
              <a:t>Administrator </a:t>
            </a:r>
            <a:endParaRPr lang="en-US" sz="1400" dirty="0" smtClean="0">
              <a:solidFill>
                <a:schemeClr val="bg1"/>
              </a:solidFill>
            </a:endParaRPr>
          </a:p>
          <a:p>
            <a:pPr algn="ctr"/>
            <a:r>
              <a:rPr lang="en-US" sz="1400" dirty="0">
                <a:solidFill>
                  <a:schemeClr val="bg1"/>
                </a:solidFill>
              </a:rPr>
              <a:t>Rieva Lester, Clerk of the Board </a:t>
            </a:r>
          </a:p>
          <a:p>
            <a:pPr algn="ctr"/>
            <a:r>
              <a:rPr lang="en-US" sz="1400" dirty="0">
                <a:solidFill>
                  <a:schemeClr val="bg1"/>
                </a:solidFill>
              </a:rPr>
              <a:t/>
            </a:r>
            <a:br>
              <a:rPr lang="en-US" sz="1400" dirty="0">
                <a:solidFill>
                  <a:schemeClr val="bg1"/>
                </a:solidFill>
              </a:rPr>
            </a:br>
            <a:endParaRPr lang="en-US" sz="14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560" y="304800"/>
            <a:ext cx="1691640" cy="11973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8040" y="1760195"/>
            <a:ext cx="1676400" cy="1220975"/>
          </a:xfrm>
          <a:prstGeom prst="rect">
            <a:avLst/>
          </a:prstGeom>
        </p:spPr>
      </p:pic>
      <p:pic>
        <p:nvPicPr>
          <p:cNvPr id="11" name="Picture 10"/>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6768" y="76200"/>
            <a:ext cx="1892536" cy="16654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3239247"/>
            <a:ext cx="1676400" cy="150150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8039" y="4998831"/>
            <a:ext cx="1661161" cy="1371600"/>
          </a:xfrm>
          <a:prstGeom prst="rect">
            <a:avLst/>
          </a:prstGeom>
        </p:spPr>
      </p:pic>
    </p:spTree>
    <p:extLst>
      <p:ext uri="{BB962C8B-B14F-4D97-AF65-F5344CB8AC3E}">
        <p14:creationId xmlns:p14="http://schemas.microsoft.com/office/powerpoint/2010/main" val="1308086366"/>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stretch>
            <a:fillRect/>
          </a:stretch>
        </p:blipFill>
        <p:spPr>
          <a:xfrm>
            <a:off x="381000" y="1895834"/>
            <a:ext cx="8407400" cy="4053758"/>
          </a:xfrm>
          <a:prstGeom prst="rect">
            <a:avLst/>
          </a:prstGeom>
        </p:spPr>
      </p:pic>
      <p:sp>
        <p:nvSpPr>
          <p:cNvPr id="3" name="Title 2"/>
          <p:cNvSpPr>
            <a:spLocks noGrp="1"/>
          </p:cNvSpPr>
          <p:nvPr>
            <p:ph type="title"/>
          </p:nvPr>
        </p:nvSpPr>
        <p:spPr/>
        <p:txBody>
          <a:bodyPr/>
          <a:lstStyle/>
          <a:p>
            <a:r>
              <a:rPr lang="en-US" dirty="0"/>
              <a:t>COUNTY BUDGET BY FUNCTION (services)</a:t>
            </a:r>
          </a:p>
        </p:txBody>
      </p:sp>
    </p:spTree>
    <p:extLst>
      <p:ext uri="{BB962C8B-B14F-4D97-AF65-F5344CB8AC3E}">
        <p14:creationId xmlns:p14="http://schemas.microsoft.com/office/powerpoint/2010/main" val="856280338"/>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81000" y="1965912"/>
            <a:ext cx="8407400" cy="3913601"/>
          </a:xfrm>
          <a:prstGeom prst="rect">
            <a:avLst/>
          </a:prstGeom>
        </p:spPr>
      </p:pic>
      <p:sp>
        <p:nvSpPr>
          <p:cNvPr id="5" name="Title 2"/>
          <p:cNvSpPr>
            <a:spLocks noGrp="1"/>
          </p:cNvSpPr>
          <p:nvPr>
            <p:ph type="title"/>
          </p:nvPr>
        </p:nvSpPr>
        <p:spPr/>
        <p:txBody>
          <a:bodyPr/>
          <a:lstStyle/>
          <a:p>
            <a:r>
              <a:rPr lang="en-US" dirty="0"/>
              <a:t>COUNTY BUDGET BY FUNCTION (services)</a:t>
            </a:r>
          </a:p>
        </p:txBody>
      </p:sp>
    </p:spTree>
    <p:extLst>
      <p:ext uri="{BB962C8B-B14F-4D97-AF65-F5344CB8AC3E}">
        <p14:creationId xmlns:p14="http://schemas.microsoft.com/office/powerpoint/2010/main" val="2743516458"/>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REVENUE  SOURCES </a:t>
            </a:r>
            <a:br>
              <a:rPr lang="en-US" dirty="0"/>
            </a:br>
            <a:r>
              <a:rPr lang="en-US" dirty="0"/>
              <a:t>All Funds</a:t>
            </a:r>
          </a:p>
        </p:txBody>
      </p:sp>
      <p:sp>
        <p:nvSpPr>
          <p:cNvPr id="5" name="Rectangle 4"/>
          <p:cNvSpPr/>
          <p:nvPr/>
        </p:nvSpPr>
        <p:spPr>
          <a:xfrm>
            <a:off x="685800" y="6131079"/>
            <a:ext cx="7001249" cy="369332"/>
          </a:xfrm>
          <a:prstGeom prst="rect">
            <a:avLst/>
          </a:prstGeom>
        </p:spPr>
        <p:txBody>
          <a:bodyPr wrap="square">
            <a:spAutoFit/>
          </a:bodyPr>
          <a:lstStyle/>
          <a:p>
            <a:r>
              <a:rPr lang="en-US" dirty="0">
                <a:solidFill>
                  <a:schemeClr val="tx2"/>
                </a:solidFill>
              </a:rPr>
              <a:t>Total Preliminary </a:t>
            </a:r>
            <a:r>
              <a:rPr lang="en-US" dirty="0" smtClean="0">
                <a:solidFill>
                  <a:schemeClr val="tx2"/>
                </a:solidFill>
              </a:rPr>
              <a:t>Revenue</a:t>
            </a:r>
            <a:r>
              <a:rPr lang="en-US" dirty="0" smtClean="0">
                <a:solidFill>
                  <a:schemeClr val="tx2"/>
                </a:solidFill>
              </a:rPr>
              <a:t> </a:t>
            </a:r>
            <a:r>
              <a:rPr lang="en-US" dirty="0" smtClean="0">
                <a:solidFill>
                  <a:schemeClr val="tx2"/>
                </a:solidFill>
              </a:rPr>
              <a:t>Budget </a:t>
            </a:r>
            <a:r>
              <a:rPr lang="en-US" dirty="0">
                <a:solidFill>
                  <a:schemeClr val="tx2"/>
                </a:solidFill>
              </a:rPr>
              <a:t>for </a:t>
            </a:r>
            <a:r>
              <a:rPr lang="en-US" dirty="0" smtClean="0">
                <a:solidFill>
                  <a:schemeClr val="tx2"/>
                </a:solidFill>
              </a:rPr>
              <a:t>All Funds </a:t>
            </a:r>
            <a:r>
              <a:rPr lang="en-US" dirty="0">
                <a:solidFill>
                  <a:schemeClr val="tx2"/>
                </a:solidFill>
              </a:rPr>
              <a:t>is </a:t>
            </a:r>
            <a:r>
              <a:rPr lang="en-US" dirty="0" smtClean="0">
                <a:solidFill>
                  <a:schemeClr val="tx2"/>
                </a:solidFill>
              </a:rPr>
              <a:t>$160,511,526</a:t>
            </a:r>
            <a:endParaRPr lang="en-US" dirty="0">
              <a:solidFill>
                <a:schemeClr val="tx2"/>
              </a:solidFill>
            </a:endParaRPr>
          </a:p>
        </p:txBody>
      </p:sp>
      <p:pic>
        <p:nvPicPr>
          <p:cNvPr id="9" name="Content Placeholder 8">
            <a:hlinkClick r:id="rId3"/>
          </p:cNvPr>
          <p:cNvPicPr>
            <a:picLocks noGrp="1" noChangeAspect="1"/>
          </p:cNvPicPr>
          <p:nvPr>
            <p:ph idx="1"/>
          </p:nvPr>
        </p:nvPicPr>
        <p:blipFill>
          <a:blip r:embed="rId4"/>
          <a:stretch>
            <a:fillRect/>
          </a:stretch>
        </p:blipFill>
        <p:spPr>
          <a:xfrm>
            <a:off x="1175890" y="1719263"/>
            <a:ext cx="6817620" cy="4406900"/>
          </a:xfrm>
          <a:prstGeom prst="rect">
            <a:avLst/>
          </a:prstGeom>
        </p:spPr>
      </p:pic>
    </p:spTree>
    <p:extLst>
      <p:ext uri="{BB962C8B-B14F-4D97-AF65-F5344CB8AC3E}">
        <p14:creationId xmlns:p14="http://schemas.microsoft.com/office/powerpoint/2010/main" val="2122975987"/>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EXPENDITURE (USES) ALL Funds</a:t>
            </a:r>
          </a:p>
        </p:txBody>
      </p:sp>
      <p:sp>
        <p:nvSpPr>
          <p:cNvPr id="6" name="Rectangle 5"/>
          <p:cNvSpPr/>
          <p:nvPr/>
        </p:nvSpPr>
        <p:spPr>
          <a:xfrm>
            <a:off x="685800" y="6131079"/>
            <a:ext cx="7001249" cy="369332"/>
          </a:xfrm>
          <a:prstGeom prst="rect">
            <a:avLst/>
          </a:prstGeom>
        </p:spPr>
        <p:txBody>
          <a:bodyPr wrap="square">
            <a:spAutoFit/>
          </a:bodyPr>
          <a:lstStyle/>
          <a:p>
            <a:r>
              <a:rPr lang="en-US" dirty="0">
                <a:solidFill>
                  <a:schemeClr val="tx2"/>
                </a:solidFill>
              </a:rPr>
              <a:t>Total Preliminary </a:t>
            </a:r>
            <a:r>
              <a:rPr lang="en-US" dirty="0" smtClean="0">
                <a:solidFill>
                  <a:schemeClr val="tx2"/>
                </a:solidFill>
              </a:rPr>
              <a:t>Expenditures Budget </a:t>
            </a:r>
            <a:r>
              <a:rPr lang="en-US" dirty="0">
                <a:solidFill>
                  <a:schemeClr val="tx2"/>
                </a:solidFill>
              </a:rPr>
              <a:t>for </a:t>
            </a:r>
            <a:r>
              <a:rPr lang="en-US" dirty="0" smtClean="0">
                <a:solidFill>
                  <a:schemeClr val="tx2"/>
                </a:solidFill>
              </a:rPr>
              <a:t>All Funds </a:t>
            </a:r>
            <a:r>
              <a:rPr lang="en-US" dirty="0">
                <a:solidFill>
                  <a:schemeClr val="tx2"/>
                </a:solidFill>
              </a:rPr>
              <a:t>is </a:t>
            </a:r>
            <a:r>
              <a:rPr lang="en-US" dirty="0" smtClean="0">
                <a:solidFill>
                  <a:schemeClr val="tx2"/>
                </a:solidFill>
              </a:rPr>
              <a:t>$181,184,020</a:t>
            </a:r>
            <a:endParaRPr lang="en-US" dirty="0">
              <a:solidFill>
                <a:schemeClr val="tx2"/>
              </a:solidFill>
            </a:endParaRPr>
          </a:p>
        </p:txBody>
      </p:sp>
      <p:pic>
        <p:nvPicPr>
          <p:cNvPr id="7" name="Content Placeholder 6">
            <a:hlinkClick r:id="rId3"/>
          </p:cNvPr>
          <p:cNvPicPr>
            <a:picLocks noGrp="1" noChangeAspect="1"/>
          </p:cNvPicPr>
          <p:nvPr>
            <p:ph idx="1"/>
          </p:nvPr>
        </p:nvPicPr>
        <p:blipFill rotWithShape="1">
          <a:blip r:embed="rId4"/>
          <a:srcRect r="27492"/>
          <a:stretch/>
        </p:blipFill>
        <p:spPr>
          <a:xfrm>
            <a:off x="914400" y="1723922"/>
            <a:ext cx="6629400" cy="4424032"/>
          </a:xfrm>
          <a:prstGeom prst="rect">
            <a:avLst/>
          </a:prstGeom>
        </p:spPr>
      </p:pic>
    </p:spTree>
    <p:extLst>
      <p:ext uri="{BB962C8B-B14F-4D97-AF65-F5344CB8AC3E}">
        <p14:creationId xmlns:p14="http://schemas.microsoft.com/office/powerpoint/2010/main" val="2877125234"/>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11822 Community Development 0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92" y="1828800"/>
            <a:ext cx="2722033" cy="20763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11822 Juvenile Center entranc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502" y="1820147"/>
            <a:ext cx="2791522" cy="20936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11822 Public Works exterior.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3212" y="4191000"/>
            <a:ext cx="2590800" cy="20936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11822 Public Works interior first floor.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3212" y="1820147"/>
            <a:ext cx="2590800" cy="2093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6492" y="1484868"/>
            <a:ext cx="2722033" cy="369332"/>
          </a:xfrm>
          <a:prstGeom prst="rect">
            <a:avLst/>
          </a:prstGeom>
          <a:noFill/>
        </p:spPr>
        <p:txBody>
          <a:bodyPr wrap="square" rtlCol="0">
            <a:spAutoFit/>
          </a:bodyPr>
          <a:lstStyle/>
          <a:p>
            <a:pPr algn="ctr"/>
            <a:r>
              <a:rPr lang="en-US" dirty="0" smtClean="0"/>
              <a:t>Community Development</a:t>
            </a:r>
            <a:endParaRPr lang="en-US" dirty="0"/>
          </a:p>
        </p:txBody>
      </p:sp>
      <p:sp>
        <p:nvSpPr>
          <p:cNvPr id="6" name="Title 5"/>
          <p:cNvSpPr>
            <a:spLocks noGrp="1"/>
          </p:cNvSpPr>
          <p:nvPr>
            <p:ph type="title"/>
          </p:nvPr>
        </p:nvSpPr>
        <p:spPr/>
        <p:txBody>
          <a:bodyPr/>
          <a:lstStyle/>
          <a:p>
            <a:r>
              <a:rPr lang="en-US" dirty="0" smtClean="0"/>
              <a:t>County Campus </a:t>
            </a:r>
            <a:br>
              <a:rPr lang="en-US" dirty="0" smtClean="0"/>
            </a:br>
            <a:r>
              <a:rPr lang="en-US" dirty="0" smtClean="0"/>
              <a:t>Capital projects</a:t>
            </a:r>
            <a:endParaRPr lang="en-US" dirty="0"/>
          </a:p>
        </p:txBody>
      </p:sp>
      <p:sp>
        <p:nvSpPr>
          <p:cNvPr id="13" name="TextBox 12"/>
          <p:cNvSpPr txBox="1"/>
          <p:nvPr/>
        </p:nvSpPr>
        <p:spPr>
          <a:xfrm>
            <a:off x="3236202" y="1480262"/>
            <a:ext cx="2722033" cy="369332"/>
          </a:xfrm>
          <a:prstGeom prst="rect">
            <a:avLst/>
          </a:prstGeom>
          <a:noFill/>
        </p:spPr>
        <p:txBody>
          <a:bodyPr wrap="square" rtlCol="0">
            <a:spAutoFit/>
          </a:bodyPr>
          <a:lstStyle/>
          <a:p>
            <a:pPr algn="ctr"/>
            <a:r>
              <a:rPr lang="en-US" dirty="0" smtClean="0"/>
              <a:t>Juvenile Court</a:t>
            </a:r>
            <a:endParaRPr lang="en-US" dirty="0"/>
          </a:p>
        </p:txBody>
      </p:sp>
      <p:sp>
        <p:nvSpPr>
          <p:cNvPr id="14" name="TextBox 13"/>
          <p:cNvSpPr txBox="1"/>
          <p:nvPr/>
        </p:nvSpPr>
        <p:spPr>
          <a:xfrm>
            <a:off x="6227595" y="1479230"/>
            <a:ext cx="2722033" cy="369332"/>
          </a:xfrm>
          <a:prstGeom prst="rect">
            <a:avLst/>
          </a:prstGeom>
          <a:noFill/>
        </p:spPr>
        <p:txBody>
          <a:bodyPr wrap="square" rtlCol="0">
            <a:spAutoFit/>
          </a:bodyPr>
          <a:lstStyle/>
          <a:p>
            <a:pPr algn="ctr"/>
            <a:r>
              <a:rPr lang="en-US" dirty="0" smtClean="0"/>
              <a:t>Public Works</a:t>
            </a:r>
            <a:endParaRPr lang="en-US" dirty="0"/>
          </a:p>
        </p:txBody>
      </p:sp>
      <p:pic>
        <p:nvPicPr>
          <p:cNvPr id="15" name="Picture 14"/>
          <p:cNvPicPr>
            <a:picLocks noChangeAspect="1"/>
          </p:cNvPicPr>
          <p:nvPr/>
        </p:nvPicPr>
        <p:blipFill>
          <a:blip r:embed="rId7"/>
          <a:stretch>
            <a:fillRect/>
          </a:stretch>
        </p:blipFill>
        <p:spPr>
          <a:xfrm>
            <a:off x="166492" y="4191000"/>
            <a:ext cx="2722033" cy="2057400"/>
          </a:xfrm>
          <a:prstGeom prst="rect">
            <a:avLst/>
          </a:prstGeom>
        </p:spPr>
      </p:pic>
      <p:pic>
        <p:nvPicPr>
          <p:cNvPr id="7" name="Picture 6"/>
          <p:cNvPicPr>
            <a:picLocks noChangeAspect="1"/>
          </p:cNvPicPr>
          <p:nvPr/>
        </p:nvPicPr>
        <p:blipFill>
          <a:blip r:embed="rId8"/>
          <a:stretch>
            <a:fillRect/>
          </a:stretch>
        </p:blipFill>
        <p:spPr>
          <a:xfrm>
            <a:off x="3203746" y="4191000"/>
            <a:ext cx="2811278" cy="2057400"/>
          </a:xfrm>
          <a:prstGeom prst="rect">
            <a:avLst/>
          </a:prstGeom>
        </p:spPr>
      </p:pic>
    </p:spTree>
    <p:extLst>
      <p:ext uri="{BB962C8B-B14F-4D97-AF65-F5344CB8AC3E}">
        <p14:creationId xmlns:p14="http://schemas.microsoft.com/office/powerpoint/2010/main" val="1042429044"/>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4"/>
            <p:extLst>
              <p:ext uri="{D42A27DB-BD31-4B8C-83A1-F6EECF244321}">
                <p14:modId xmlns:p14="http://schemas.microsoft.com/office/powerpoint/2010/main" val="2225575231"/>
              </p:ext>
            </p:extLst>
          </p:nvPr>
        </p:nvGraphicFramePr>
        <p:xfrm>
          <a:off x="152399" y="1752600"/>
          <a:ext cx="8839200" cy="434340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53262124"/>
                    </a:ext>
                  </a:extLst>
                </a:gridCol>
                <a:gridCol w="2946400">
                  <a:extLst>
                    <a:ext uri="{9D8B030D-6E8A-4147-A177-3AD203B41FA5}">
                      <a16:colId xmlns:a16="http://schemas.microsoft.com/office/drawing/2014/main" val="4029333119"/>
                    </a:ext>
                  </a:extLst>
                </a:gridCol>
                <a:gridCol w="2946400">
                  <a:extLst>
                    <a:ext uri="{9D8B030D-6E8A-4147-A177-3AD203B41FA5}">
                      <a16:colId xmlns:a16="http://schemas.microsoft.com/office/drawing/2014/main" val="1113299633"/>
                    </a:ext>
                  </a:extLst>
                </a:gridCol>
              </a:tblGrid>
              <a:tr h="475365">
                <a:tc>
                  <a:txBody>
                    <a:bodyPr/>
                    <a:lstStyle/>
                    <a:p>
                      <a:r>
                        <a:rPr lang="en-US" sz="1800" dirty="0" smtClean="0">
                          <a:solidFill>
                            <a:schemeClr val="bg1"/>
                          </a:solidFill>
                        </a:rPr>
                        <a:t>ELECTED</a:t>
                      </a:r>
                      <a:r>
                        <a:rPr lang="en-US" sz="1800" baseline="0" dirty="0" smtClean="0">
                          <a:solidFill>
                            <a:schemeClr val="bg1"/>
                          </a:solidFill>
                        </a:rPr>
                        <a:t> OFFICES </a:t>
                      </a:r>
                      <a:endParaRPr lang="en-US" sz="1800" dirty="0">
                        <a:solidFill>
                          <a:schemeClr val="bg1"/>
                        </a:solidFill>
                      </a:endParaRPr>
                    </a:p>
                  </a:txBody>
                  <a:tcPr>
                    <a:solidFill>
                      <a:schemeClr val="tx2">
                        <a:lumMod val="75000"/>
                      </a:schemeClr>
                    </a:solidFill>
                  </a:tcPr>
                </a:tc>
                <a:tc>
                  <a:txBody>
                    <a:bodyPr/>
                    <a:lstStyle/>
                    <a:p>
                      <a:r>
                        <a:rPr lang="en-US" sz="1800" dirty="0" smtClean="0"/>
                        <a:t>DEPARTMENTS</a:t>
                      </a:r>
                      <a:endParaRPr lang="en-US" sz="1800" dirty="0"/>
                    </a:p>
                  </a:txBody>
                  <a:tcPr/>
                </a:tc>
                <a:tc>
                  <a:txBody>
                    <a:bodyPr/>
                    <a:lstStyle/>
                    <a:p>
                      <a:r>
                        <a:rPr lang="en-US" sz="1800" dirty="0" smtClean="0"/>
                        <a:t>DEPARTMENTS</a:t>
                      </a:r>
                      <a:r>
                        <a:rPr lang="en-US" sz="1800" baseline="0" dirty="0" smtClean="0"/>
                        <a:t> </a:t>
                      </a:r>
                      <a:endParaRPr lang="en-US" sz="1800" dirty="0"/>
                    </a:p>
                  </a:txBody>
                  <a:tcPr/>
                </a:tc>
                <a:extLst>
                  <a:ext uri="{0D108BD9-81ED-4DB2-BD59-A6C34878D82A}">
                    <a16:rowId xmlns:a16="http://schemas.microsoft.com/office/drawing/2014/main" val="2391909616"/>
                  </a:ext>
                </a:extLst>
              </a:tr>
              <a:tr h="3868035">
                <a:tc>
                  <a:txBody>
                    <a:bodyPr/>
                    <a:lstStyle/>
                    <a:p>
                      <a:pPr marL="285750" indent="-285750">
                        <a:buFont typeface="Arial" panose="020B0604020202020204" pitchFamily="34" charset="0"/>
                        <a:buChar char="•"/>
                      </a:pPr>
                      <a:r>
                        <a:rPr lang="en-US" sz="2000" dirty="0" smtClean="0">
                          <a:solidFill>
                            <a:schemeClr val="bg1"/>
                          </a:solidFill>
                        </a:rPr>
                        <a:t>Board of County Commissioners</a:t>
                      </a:r>
                    </a:p>
                    <a:p>
                      <a:pPr marL="285750" indent="-285750">
                        <a:buFont typeface="Arial" panose="020B0604020202020204" pitchFamily="34" charset="0"/>
                        <a:buChar char="•"/>
                      </a:pPr>
                      <a:r>
                        <a:rPr lang="en-US" sz="2000" dirty="0" smtClean="0">
                          <a:solidFill>
                            <a:schemeClr val="bg1"/>
                          </a:solidFill>
                        </a:rPr>
                        <a:t>Auditor / Elections  </a:t>
                      </a:r>
                    </a:p>
                    <a:p>
                      <a:pPr marL="285750" indent="-285750">
                        <a:buFont typeface="Arial" panose="020B0604020202020204" pitchFamily="34" charset="0"/>
                        <a:buChar char="•"/>
                      </a:pPr>
                      <a:r>
                        <a:rPr lang="en-US" sz="2000" dirty="0" smtClean="0">
                          <a:solidFill>
                            <a:schemeClr val="bg1"/>
                          </a:solidFill>
                        </a:rPr>
                        <a:t>Assessor</a:t>
                      </a:r>
                    </a:p>
                    <a:p>
                      <a:pPr marL="285750" indent="-285750">
                        <a:buFont typeface="Arial" panose="020B0604020202020204" pitchFamily="34" charset="0"/>
                        <a:buChar char="•"/>
                      </a:pPr>
                      <a:r>
                        <a:rPr lang="en-US" sz="2000" dirty="0" smtClean="0">
                          <a:solidFill>
                            <a:schemeClr val="bg1"/>
                          </a:solidFill>
                        </a:rPr>
                        <a:t>Treasurer</a:t>
                      </a:r>
                    </a:p>
                    <a:p>
                      <a:pPr marL="285750" indent="-285750">
                        <a:buFont typeface="Arial" panose="020B0604020202020204" pitchFamily="34" charset="0"/>
                        <a:buChar char="•"/>
                      </a:pPr>
                      <a:r>
                        <a:rPr lang="en-US" sz="2000" dirty="0" smtClean="0">
                          <a:solidFill>
                            <a:schemeClr val="bg1"/>
                          </a:solidFill>
                        </a:rPr>
                        <a:t>Clerk</a:t>
                      </a:r>
                    </a:p>
                    <a:p>
                      <a:pPr marL="285750" indent="-285750">
                        <a:buFont typeface="Arial" panose="020B0604020202020204" pitchFamily="34" charset="0"/>
                        <a:buChar char="•"/>
                      </a:pPr>
                      <a:r>
                        <a:rPr lang="en-US" sz="2000" dirty="0" smtClean="0">
                          <a:solidFill>
                            <a:schemeClr val="bg1"/>
                          </a:solidFill>
                        </a:rPr>
                        <a:t>Superior Court</a:t>
                      </a:r>
                    </a:p>
                    <a:p>
                      <a:pPr marL="285750" indent="-285750">
                        <a:buFont typeface="Arial" panose="020B0604020202020204" pitchFamily="34" charset="0"/>
                        <a:buChar char="•"/>
                      </a:pPr>
                      <a:r>
                        <a:rPr lang="en-US" sz="2000" dirty="0" smtClean="0">
                          <a:solidFill>
                            <a:schemeClr val="bg1"/>
                          </a:solidFill>
                        </a:rPr>
                        <a:t>District Court</a:t>
                      </a:r>
                    </a:p>
                    <a:p>
                      <a:pPr marL="285750" indent="-285750">
                        <a:buFont typeface="Arial" panose="020B0604020202020204" pitchFamily="34" charset="0"/>
                        <a:buChar char="•"/>
                      </a:pPr>
                      <a:r>
                        <a:rPr lang="en-US" sz="2000" dirty="0" smtClean="0">
                          <a:solidFill>
                            <a:schemeClr val="bg1"/>
                          </a:solidFill>
                        </a:rPr>
                        <a:t>Prosecuting Attorney</a:t>
                      </a:r>
                    </a:p>
                    <a:p>
                      <a:pPr marL="285750" indent="-285750">
                        <a:buFont typeface="Arial" panose="020B0604020202020204" pitchFamily="34" charset="0"/>
                        <a:buChar char="•"/>
                      </a:pPr>
                      <a:r>
                        <a:rPr lang="en-US" sz="2000" dirty="0" smtClean="0">
                          <a:solidFill>
                            <a:schemeClr val="bg1"/>
                          </a:solidFill>
                        </a:rPr>
                        <a:t>Sheriff</a:t>
                      </a:r>
                    </a:p>
                    <a:p>
                      <a:pPr marL="285750" indent="-285750">
                        <a:buFont typeface="Arial" panose="020B0604020202020204" pitchFamily="34" charset="0"/>
                        <a:buChar char="•"/>
                      </a:pPr>
                      <a:r>
                        <a:rPr lang="en-US" sz="2000" dirty="0" smtClean="0">
                          <a:solidFill>
                            <a:schemeClr val="bg1"/>
                          </a:solidFill>
                        </a:rPr>
                        <a:t>Coroner</a:t>
                      </a:r>
                    </a:p>
                  </a:txBody>
                  <a:tcPr>
                    <a:solidFill>
                      <a:schemeClr val="tx2">
                        <a:lumMod val="75000"/>
                      </a:schemeClr>
                    </a:solidFill>
                  </a:tcPr>
                </a:tc>
                <a:tc>
                  <a:txBody>
                    <a:bodyPr/>
                    <a:lstStyle/>
                    <a:p>
                      <a:pPr marL="285750" indent="-285750">
                        <a:buFont typeface="Arial" panose="020B0604020202020204" pitchFamily="34" charset="0"/>
                        <a:buChar char="•"/>
                      </a:pPr>
                      <a:r>
                        <a:rPr lang="en-US" sz="2000" dirty="0" smtClean="0"/>
                        <a:t>Human Resources</a:t>
                      </a:r>
                    </a:p>
                    <a:p>
                      <a:pPr marL="285750" indent="-285750">
                        <a:buFont typeface="Arial" panose="020B0604020202020204" pitchFamily="34" charset="0"/>
                        <a:buChar char="•"/>
                      </a:pPr>
                      <a:r>
                        <a:rPr lang="en-US" sz="2000" dirty="0" smtClean="0"/>
                        <a:t>County Administration</a:t>
                      </a:r>
                    </a:p>
                    <a:p>
                      <a:pPr marL="285750" indent="-285750">
                        <a:buFont typeface="Arial" panose="020B0604020202020204" pitchFamily="34" charset="0"/>
                        <a:buChar char="•"/>
                      </a:pPr>
                      <a:r>
                        <a:rPr lang="en-US" sz="2000" dirty="0" smtClean="0"/>
                        <a:t>Central Services Admin.</a:t>
                      </a:r>
                    </a:p>
                    <a:p>
                      <a:pPr marL="285750" indent="-285750">
                        <a:buFont typeface="Arial" panose="020B0604020202020204" pitchFamily="34" charset="0"/>
                        <a:buChar char="•"/>
                      </a:pPr>
                      <a:r>
                        <a:rPr lang="en-US" sz="2000" dirty="0" smtClean="0"/>
                        <a:t>Weed Control Services</a:t>
                      </a:r>
                    </a:p>
                    <a:p>
                      <a:pPr marL="285750" indent="-285750">
                        <a:buFont typeface="Arial" panose="020B0604020202020204" pitchFamily="34" charset="0"/>
                        <a:buChar char="•"/>
                      </a:pPr>
                      <a:r>
                        <a:rPr lang="en-US" sz="2000" dirty="0" smtClean="0"/>
                        <a:t>Animal Shelter</a:t>
                      </a:r>
                    </a:p>
                    <a:p>
                      <a:pPr marL="285750" indent="-285750">
                        <a:buFont typeface="Arial" panose="020B0604020202020204" pitchFamily="34" charset="0"/>
                        <a:buChar char="•"/>
                      </a:pPr>
                      <a:r>
                        <a:rPr lang="en-US" sz="2000" dirty="0" smtClean="0"/>
                        <a:t>WSU Extension</a:t>
                      </a:r>
                    </a:p>
                    <a:p>
                      <a:pPr marL="285750" indent="-285750">
                        <a:buFont typeface="Arial" panose="020B0604020202020204" pitchFamily="34" charset="0"/>
                        <a:buChar char="•"/>
                      </a:pPr>
                      <a:r>
                        <a:rPr lang="en-US" sz="2000" dirty="0" smtClean="0"/>
                        <a:t>Jail (Sheriff oversight)</a:t>
                      </a:r>
                    </a:p>
                    <a:p>
                      <a:pPr marL="285750" indent="-285750">
                        <a:buFont typeface="Arial" panose="020B0604020202020204" pitchFamily="34" charset="0"/>
                        <a:buChar char="•"/>
                      </a:pPr>
                      <a:r>
                        <a:rPr lang="en-US" sz="2000" dirty="0" smtClean="0"/>
                        <a:t>Juvenile (Superior Court oversight)</a:t>
                      </a:r>
                    </a:p>
                    <a:p>
                      <a:pPr marL="285750" indent="-285750">
                        <a:buFont typeface="Arial" panose="020B0604020202020204" pitchFamily="34" charset="0"/>
                        <a:buChar char="•"/>
                      </a:pPr>
                      <a:r>
                        <a:rPr lang="en-US" sz="2000" dirty="0" smtClean="0"/>
                        <a:t>Self-Insurance</a:t>
                      </a:r>
                    </a:p>
                    <a:p>
                      <a:pPr marL="285750" indent="-285750">
                        <a:buFont typeface="Arial" panose="020B0604020202020204" pitchFamily="34" charset="0"/>
                        <a:buChar char="•"/>
                      </a:pPr>
                      <a:r>
                        <a:rPr lang="en-US" sz="2000" dirty="0" smtClean="0"/>
                        <a:t>Court </a:t>
                      </a:r>
                      <a:r>
                        <a:rPr lang="en-US" sz="2000" dirty="0" smtClean="0"/>
                        <a:t>Security</a:t>
                      </a:r>
                      <a:r>
                        <a:rPr lang="en-US" sz="2000" baseline="0" dirty="0" smtClean="0"/>
                        <a:t> </a:t>
                      </a:r>
                      <a:endParaRPr lang="en-US" sz="2000" baseline="0" dirty="0" smtClean="0"/>
                    </a:p>
                    <a:p>
                      <a:pPr marL="285750" indent="-285750">
                        <a:buFont typeface="Arial" panose="020B0604020202020204" pitchFamily="34" charset="0"/>
                        <a:buChar char="•"/>
                      </a:pPr>
                      <a:r>
                        <a:rPr lang="en-US" sz="2000" baseline="0" dirty="0" smtClean="0"/>
                        <a:t>Blake </a:t>
                      </a:r>
                      <a:r>
                        <a:rPr lang="en-US" sz="2000" baseline="0" dirty="0" smtClean="0"/>
                        <a:t>Decision</a:t>
                      </a:r>
                      <a:endParaRPr lang="en-US" sz="2000" dirty="0" smtClean="0"/>
                    </a:p>
                  </a:txBody>
                  <a:tcPr/>
                </a:tc>
                <a:tc>
                  <a:txBody>
                    <a:bodyPr/>
                    <a:lstStyle/>
                    <a:p>
                      <a:pPr marL="285750" indent="-285750">
                        <a:buFont typeface="Arial" panose="020B0604020202020204" pitchFamily="34" charset="0"/>
                        <a:buChar char="•"/>
                      </a:pPr>
                      <a:r>
                        <a:rPr lang="en-US" sz="2000" dirty="0" smtClean="0"/>
                        <a:t>Board of Equalization</a:t>
                      </a:r>
                    </a:p>
                    <a:p>
                      <a:pPr marL="285750" indent="-285750">
                        <a:buFont typeface="Arial" panose="020B0604020202020204" pitchFamily="34" charset="0"/>
                        <a:buChar char="•"/>
                      </a:pPr>
                      <a:r>
                        <a:rPr lang="en-US" sz="2000" dirty="0" smtClean="0"/>
                        <a:t>Public Defense/Trial Court</a:t>
                      </a:r>
                      <a:r>
                        <a:rPr lang="en-US" sz="2000" baseline="0" dirty="0" smtClean="0"/>
                        <a:t> </a:t>
                      </a:r>
                      <a:r>
                        <a:rPr lang="en-US" sz="2000" dirty="0" smtClean="0"/>
                        <a:t>Improvement</a:t>
                      </a:r>
                    </a:p>
                    <a:p>
                      <a:pPr marL="285750" indent="-285750">
                        <a:buFont typeface="Arial" panose="020B0604020202020204" pitchFamily="34" charset="0"/>
                        <a:buChar char="•"/>
                      </a:pPr>
                      <a:r>
                        <a:rPr lang="en-US" sz="2000" dirty="0" smtClean="0"/>
                        <a:t>Civil Service</a:t>
                      </a:r>
                    </a:p>
                    <a:p>
                      <a:pPr marL="285750" indent="-285750">
                        <a:buFont typeface="Arial" panose="020B0604020202020204" pitchFamily="34" charset="0"/>
                        <a:buChar char="•"/>
                      </a:pPr>
                      <a:r>
                        <a:rPr lang="en-US" sz="2000" dirty="0" smtClean="0"/>
                        <a:t>Disability Board</a:t>
                      </a:r>
                    </a:p>
                    <a:p>
                      <a:pPr marL="285750" indent="-285750">
                        <a:buFont typeface="Arial" panose="020B0604020202020204" pitchFamily="34" charset="0"/>
                        <a:buChar char="•"/>
                      </a:pPr>
                      <a:r>
                        <a:rPr lang="en-US" sz="2000" dirty="0" smtClean="0"/>
                        <a:t>State Examiner</a:t>
                      </a:r>
                    </a:p>
                    <a:p>
                      <a:pPr marL="285750" indent="-285750">
                        <a:buFont typeface="Arial" panose="020B0604020202020204" pitchFamily="34" charset="0"/>
                        <a:buChar char="•"/>
                      </a:pPr>
                      <a:r>
                        <a:rPr lang="en-US" sz="2000" dirty="0" smtClean="0"/>
                        <a:t>WACO &amp; WSAC</a:t>
                      </a:r>
                    </a:p>
                    <a:p>
                      <a:pPr marL="285750" indent="-285750">
                        <a:buFont typeface="Arial" panose="020B0604020202020204" pitchFamily="34" charset="0"/>
                        <a:buChar char="•"/>
                      </a:pPr>
                      <a:r>
                        <a:rPr lang="en-US" sz="2000" dirty="0" smtClean="0"/>
                        <a:t>Boundary Review Board</a:t>
                      </a:r>
                    </a:p>
                    <a:p>
                      <a:pPr marL="285750" indent="-285750">
                        <a:buFont typeface="Arial" panose="020B0604020202020204" pitchFamily="34" charset="0"/>
                        <a:buChar char="•"/>
                      </a:pPr>
                      <a:r>
                        <a:rPr lang="en-US" sz="2000" dirty="0" smtClean="0"/>
                        <a:t>Senior Facilities</a:t>
                      </a:r>
                    </a:p>
                    <a:p>
                      <a:pPr marL="285750" indent="-285750">
                        <a:buFont typeface="Arial" panose="020B0604020202020204" pitchFamily="34" charset="0"/>
                        <a:buChar char="•"/>
                      </a:pPr>
                      <a:r>
                        <a:rPr lang="en-US" sz="2000" dirty="0" smtClean="0"/>
                        <a:t>Transfers</a:t>
                      </a:r>
                    </a:p>
                    <a:p>
                      <a:pPr marL="285750" indent="-285750">
                        <a:buFont typeface="Arial" panose="020B0604020202020204" pitchFamily="34" charset="0"/>
                        <a:buChar char="•"/>
                      </a:pPr>
                      <a:r>
                        <a:rPr lang="en-US" sz="2000" dirty="0" smtClean="0"/>
                        <a:t>Air Pollution</a:t>
                      </a:r>
                    </a:p>
                  </a:txBody>
                  <a:tcPr/>
                </a:tc>
                <a:extLst>
                  <a:ext uri="{0D108BD9-81ED-4DB2-BD59-A6C34878D82A}">
                    <a16:rowId xmlns:a16="http://schemas.microsoft.com/office/drawing/2014/main" val="1080715914"/>
                  </a:ext>
                </a:extLst>
              </a:tr>
            </a:tbl>
          </a:graphicData>
        </a:graphic>
      </p:graphicFrame>
      <p:sp>
        <p:nvSpPr>
          <p:cNvPr id="6" name="Title 5"/>
          <p:cNvSpPr>
            <a:spLocks noGrp="1"/>
          </p:cNvSpPr>
          <p:nvPr>
            <p:ph type="title"/>
          </p:nvPr>
        </p:nvSpPr>
        <p:spPr/>
        <p:txBody>
          <a:bodyPr/>
          <a:lstStyle/>
          <a:p>
            <a:r>
              <a:rPr lang="en-US" dirty="0"/>
              <a:t>GENERAL FUND OFFICES AND DEPARTMENTS</a:t>
            </a:r>
          </a:p>
        </p:txBody>
      </p:sp>
      <p:sp>
        <p:nvSpPr>
          <p:cNvPr id="8" name="TextBox 7"/>
          <p:cNvSpPr txBox="1"/>
          <p:nvPr/>
        </p:nvSpPr>
        <p:spPr>
          <a:xfrm>
            <a:off x="152399" y="6253693"/>
            <a:ext cx="7315200" cy="369332"/>
          </a:xfrm>
          <a:prstGeom prst="rect">
            <a:avLst/>
          </a:prstGeom>
          <a:noFill/>
        </p:spPr>
        <p:txBody>
          <a:bodyPr wrap="square" rtlCol="0">
            <a:spAutoFit/>
          </a:bodyPr>
          <a:lstStyle/>
          <a:p>
            <a:r>
              <a:rPr lang="en-US" dirty="0" smtClean="0"/>
              <a:t>There are 31 </a:t>
            </a:r>
            <a:r>
              <a:rPr lang="en-US" dirty="0" smtClean="0"/>
              <a:t>Departments </a:t>
            </a:r>
            <a:r>
              <a:rPr lang="en-US" dirty="0" smtClean="0"/>
              <a:t>and Offices in the General Fund</a:t>
            </a:r>
            <a:endParaRPr lang="en-US" dirty="0"/>
          </a:p>
        </p:txBody>
      </p:sp>
    </p:spTree>
    <p:extLst>
      <p:ext uri="{BB962C8B-B14F-4D97-AF65-F5344CB8AC3E}">
        <p14:creationId xmlns:p14="http://schemas.microsoft.com/office/powerpoint/2010/main" val="2879479896"/>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3"/>
          </p:cNvPr>
          <p:cNvPicPr>
            <a:picLocks noGrp="1" noChangeAspect="1"/>
          </p:cNvPicPr>
          <p:nvPr>
            <p:ph idx="1"/>
          </p:nvPr>
        </p:nvPicPr>
        <p:blipFill>
          <a:blip r:embed="rId4"/>
          <a:stretch>
            <a:fillRect/>
          </a:stretch>
        </p:blipFill>
        <p:spPr>
          <a:xfrm>
            <a:off x="1109907" y="1719263"/>
            <a:ext cx="6949586" cy="4406900"/>
          </a:xfrm>
          <a:prstGeom prst="rect">
            <a:avLst/>
          </a:prstGeom>
        </p:spPr>
      </p:pic>
      <p:sp>
        <p:nvSpPr>
          <p:cNvPr id="3" name="Title 2"/>
          <p:cNvSpPr>
            <a:spLocks noGrp="1"/>
          </p:cNvSpPr>
          <p:nvPr>
            <p:ph type="title"/>
          </p:nvPr>
        </p:nvSpPr>
        <p:spPr/>
        <p:txBody>
          <a:bodyPr/>
          <a:lstStyle/>
          <a:p>
            <a:r>
              <a:rPr lang="en-US" dirty="0" smtClean="0"/>
              <a:t/>
            </a:r>
            <a:br>
              <a:rPr lang="en-US" dirty="0" smtClean="0"/>
            </a:br>
            <a:r>
              <a:rPr lang="en-US" dirty="0" smtClean="0"/>
              <a:t>General </a:t>
            </a:r>
            <a:r>
              <a:rPr lang="en-US" dirty="0"/>
              <a:t>Fund</a:t>
            </a:r>
            <a:br>
              <a:rPr lang="en-US" dirty="0"/>
            </a:br>
            <a:r>
              <a:rPr lang="en-US" dirty="0" smtClean="0"/>
              <a:t>REVENUE </a:t>
            </a:r>
            <a:r>
              <a:rPr lang="en-US" dirty="0"/>
              <a:t>SOURCES</a:t>
            </a:r>
            <a:br>
              <a:rPr lang="en-US" dirty="0"/>
            </a:br>
            <a:endParaRPr lang="en-US" dirty="0"/>
          </a:p>
        </p:txBody>
      </p:sp>
      <p:sp>
        <p:nvSpPr>
          <p:cNvPr id="4" name="Rectangle 3"/>
          <p:cNvSpPr/>
          <p:nvPr/>
        </p:nvSpPr>
        <p:spPr>
          <a:xfrm>
            <a:off x="685800" y="6131079"/>
            <a:ext cx="7001249" cy="369332"/>
          </a:xfrm>
          <a:prstGeom prst="rect">
            <a:avLst/>
          </a:prstGeom>
        </p:spPr>
        <p:txBody>
          <a:bodyPr wrap="square">
            <a:spAutoFit/>
          </a:bodyPr>
          <a:lstStyle/>
          <a:p>
            <a:r>
              <a:rPr lang="en-US" dirty="0">
                <a:solidFill>
                  <a:schemeClr val="tx2"/>
                </a:solidFill>
              </a:rPr>
              <a:t>Total Preliminary General </a:t>
            </a:r>
            <a:r>
              <a:rPr lang="en-US" dirty="0" smtClean="0">
                <a:solidFill>
                  <a:schemeClr val="tx2"/>
                </a:solidFill>
              </a:rPr>
              <a:t>Fund Budget </a:t>
            </a:r>
            <a:r>
              <a:rPr lang="en-US" dirty="0">
                <a:solidFill>
                  <a:schemeClr val="tx2"/>
                </a:solidFill>
              </a:rPr>
              <a:t>for </a:t>
            </a:r>
            <a:r>
              <a:rPr lang="en-US" dirty="0" smtClean="0">
                <a:solidFill>
                  <a:schemeClr val="tx2"/>
                </a:solidFill>
              </a:rPr>
              <a:t>Revenue </a:t>
            </a:r>
            <a:r>
              <a:rPr lang="en-US" dirty="0">
                <a:solidFill>
                  <a:schemeClr val="tx2"/>
                </a:solidFill>
              </a:rPr>
              <a:t>is </a:t>
            </a:r>
            <a:r>
              <a:rPr lang="en-US" dirty="0" smtClean="0">
                <a:solidFill>
                  <a:schemeClr val="tx2"/>
                </a:solidFill>
              </a:rPr>
              <a:t>$44,486,233</a:t>
            </a:r>
            <a:endParaRPr lang="en-US" dirty="0">
              <a:solidFill>
                <a:schemeClr val="tx2"/>
              </a:solidFill>
            </a:endParaRPr>
          </a:p>
        </p:txBody>
      </p:sp>
    </p:spTree>
    <p:extLst>
      <p:ext uri="{BB962C8B-B14F-4D97-AF65-F5344CB8AC3E}">
        <p14:creationId xmlns:p14="http://schemas.microsoft.com/office/powerpoint/2010/main" val="2003346750"/>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stretch>
            <a:fillRect/>
          </a:stretch>
        </p:blipFill>
        <p:spPr>
          <a:xfrm>
            <a:off x="381000" y="2205262"/>
            <a:ext cx="8407400" cy="3434902"/>
          </a:xfrm>
          <a:prstGeom prst="rect">
            <a:avLst/>
          </a:prstGeom>
        </p:spPr>
      </p:pic>
      <p:sp>
        <p:nvSpPr>
          <p:cNvPr id="3" name="Title 2"/>
          <p:cNvSpPr>
            <a:spLocks noGrp="1"/>
          </p:cNvSpPr>
          <p:nvPr>
            <p:ph type="title"/>
          </p:nvPr>
        </p:nvSpPr>
        <p:spPr/>
        <p:txBody>
          <a:bodyPr/>
          <a:lstStyle/>
          <a:p>
            <a:r>
              <a:rPr lang="en-US" dirty="0" smtClean="0"/>
              <a:t>General Fund Revenue History</a:t>
            </a:r>
            <a:endParaRPr lang="en-US" dirty="0"/>
          </a:p>
        </p:txBody>
      </p:sp>
    </p:spTree>
    <p:extLst>
      <p:ext uri="{BB962C8B-B14F-4D97-AF65-F5344CB8AC3E}">
        <p14:creationId xmlns:p14="http://schemas.microsoft.com/office/powerpoint/2010/main" val="2268950334"/>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 action="ppaction://noaction" highlightClick="1">
              <a:snd r:embed="rId3" name="click.wav"/>
            </a:hlinkClick>
          </p:cNvPr>
          <p:cNvPicPr>
            <a:picLocks noGrp="1" noChangeAspect="1"/>
          </p:cNvPicPr>
          <p:nvPr>
            <p:ph idx="1"/>
          </p:nvPr>
        </p:nvPicPr>
        <p:blipFill>
          <a:blip r:embed="rId4"/>
          <a:stretch>
            <a:fillRect/>
          </a:stretch>
        </p:blipFill>
        <p:spPr>
          <a:xfrm>
            <a:off x="848683" y="1719263"/>
            <a:ext cx="7472034" cy="3005137"/>
          </a:xfrm>
          <a:prstGeom prst="rect">
            <a:avLst/>
          </a:prstGeom>
        </p:spPr>
      </p:pic>
      <p:sp>
        <p:nvSpPr>
          <p:cNvPr id="3" name="Title 2"/>
          <p:cNvSpPr>
            <a:spLocks noGrp="1"/>
          </p:cNvSpPr>
          <p:nvPr>
            <p:ph type="title"/>
          </p:nvPr>
        </p:nvSpPr>
        <p:spPr/>
        <p:txBody>
          <a:bodyPr/>
          <a:lstStyle/>
          <a:p>
            <a:r>
              <a:rPr lang="en-US" dirty="0" smtClean="0"/>
              <a:t>General &amp; optional sales tax receipts </a:t>
            </a:r>
            <a:endParaRPr lang="en-US" dirty="0"/>
          </a:p>
        </p:txBody>
      </p:sp>
      <p:pic>
        <p:nvPicPr>
          <p:cNvPr id="5" name="Picture 4"/>
          <p:cNvPicPr>
            <a:picLocks noChangeAspect="1"/>
          </p:cNvPicPr>
          <p:nvPr/>
        </p:nvPicPr>
        <p:blipFill>
          <a:blip r:embed="rId5"/>
          <a:stretch>
            <a:fillRect/>
          </a:stretch>
        </p:blipFill>
        <p:spPr>
          <a:xfrm>
            <a:off x="380999" y="5033422"/>
            <a:ext cx="8381261" cy="910178"/>
          </a:xfrm>
          <a:prstGeom prst="rect">
            <a:avLst/>
          </a:prstGeom>
        </p:spPr>
      </p:pic>
      <p:sp>
        <p:nvSpPr>
          <p:cNvPr id="7" name="TextBox 6"/>
          <p:cNvSpPr txBox="1"/>
          <p:nvPr/>
        </p:nvSpPr>
        <p:spPr>
          <a:xfrm>
            <a:off x="380999" y="6067956"/>
            <a:ext cx="8564881" cy="369332"/>
          </a:xfrm>
          <a:prstGeom prst="rect">
            <a:avLst/>
          </a:prstGeom>
          <a:noFill/>
        </p:spPr>
        <p:txBody>
          <a:bodyPr wrap="square" rtlCol="0">
            <a:spAutoFit/>
          </a:bodyPr>
          <a:lstStyle/>
          <a:p>
            <a:r>
              <a:rPr lang="en-US" dirty="0" smtClean="0"/>
              <a:t>Includes 3.5% allocated to capital projects</a:t>
            </a:r>
            <a:endParaRPr lang="en-US" dirty="0"/>
          </a:p>
        </p:txBody>
      </p:sp>
    </p:spTree>
    <p:extLst>
      <p:ext uri="{BB962C8B-B14F-4D97-AF65-F5344CB8AC3E}">
        <p14:creationId xmlns:p14="http://schemas.microsoft.com/office/powerpoint/2010/main" val="2619869830"/>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r>
            <a:br>
              <a:rPr lang="en-US" dirty="0" smtClean="0"/>
            </a:br>
            <a:r>
              <a:rPr lang="en-US" dirty="0" smtClean="0"/>
              <a:t>General </a:t>
            </a:r>
            <a:r>
              <a:rPr lang="en-US" dirty="0"/>
              <a:t>Fund </a:t>
            </a:r>
            <a:r>
              <a:rPr lang="en-US" dirty="0" smtClean="0"/>
              <a:t/>
            </a:r>
            <a:br>
              <a:rPr lang="en-US" dirty="0" smtClean="0"/>
            </a:br>
            <a:r>
              <a:rPr lang="en-US" dirty="0" smtClean="0"/>
              <a:t>EXPENDITURES</a:t>
            </a:r>
            <a:r>
              <a:rPr lang="en-US" dirty="0"/>
              <a:t/>
            </a:r>
            <a:br>
              <a:rPr lang="en-US" dirty="0"/>
            </a:br>
            <a:r>
              <a:rPr lang="en-US" dirty="0">
                <a:solidFill>
                  <a:schemeClr val="tx1"/>
                </a:solidFill>
              </a:rPr>
              <a:t/>
            </a:r>
            <a:br>
              <a:rPr lang="en-US" dirty="0">
                <a:solidFill>
                  <a:schemeClr val="tx1"/>
                </a:solidFill>
              </a:rPr>
            </a:br>
            <a:endParaRPr lang="en-US" dirty="0"/>
          </a:p>
        </p:txBody>
      </p:sp>
      <p:sp>
        <p:nvSpPr>
          <p:cNvPr id="4" name="Rectangle 3"/>
          <p:cNvSpPr/>
          <p:nvPr/>
        </p:nvSpPr>
        <p:spPr>
          <a:xfrm>
            <a:off x="685800" y="6131079"/>
            <a:ext cx="7001249" cy="369332"/>
          </a:xfrm>
          <a:prstGeom prst="rect">
            <a:avLst/>
          </a:prstGeom>
        </p:spPr>
        <p:txBody>
          <a:bodyPr wrap="square">
            <a:spAutoFit/>
          </a:bodyPr>
          <a:lstStyle/>
          <a:p>
            <a:r>
              <a:rPr lang="en-US" dirty="0">
                <a:solidFill>
                  <a:schemeClr val="tx2"/>
                </a:solidFill>
              </a:rPr>
              <a:t>Total Preliminary General </a:t>
            </a:r>
            <a:r>
              <a:rPr lang="en-US" dirty="0" smtClean="0">
                <a:solidFill>
                  <a:schemeClr val="tx2"/>
                </a:solidFill>
              </a:rPr>
              <a:t>Fund Budget </a:t>
            </a:r>
            <a:r>
              <a:rPr lang="en-US" dirty="0">
                <a:solidFill>
                  <a:schemeClr val="tx2"/>
                </a:solidFill>
              </a:rPr>
              <a:t>for </a:t>
            </a:r>
            <a:r>
              <a:rPr lang="en-US" dirty="0" smtClean="0">
                <a:solidFill>
                  <a:schemeClr val="tx2"/>
                </a:solidFill>
              </a:rPr>
              <a:t>Expenditures </a:t>
            </a:r>
            <a:r>
              <a:rPr lang="en-US" dirty="0">
                <a:solidFill>
                  <a:schemeClr val="tx2"/>
                </a:solidFill>
              </a:rPr>
              <a:t>is </a:t>
            </a:r>
            <a:r>
              <a:rPr lang="en-US" dirty="0" smtClean="0">
                <a:solidFill>
                  <a:schemeClr val="tx2"/>
                </a:solidFill>
              </a:rPr>
              <a:t>$</a:t>
            </a:r>
            <a:r>
              <a:rPr lang="en-US" dirty="0" smtClean="0">
                <a:solidFill>
                  <a:schemeClr val="tx2"/>
                </a:solidFill>
              </a:rPr>
              <a:t>48,416,067</a:t>
            </a:r>
            <a:endParaRPr lang="en-US" dirty="0">
              <a:solidFill>
                <a:schemeClr val="tx2"/>
              </a:solidFill>
            </a:endParaRPr>
          </a:p>
        </p:txBody>
      </p:sp>
      <p:pic>
        <p:nvPicPr>
          <p:cNvPr id="3" name="Content Placeholder 2">
            <a:hlinkClick r:id="rId3"/>
          </p:cNvPr>
          <p:cNvPicPr>
            <a:picLocks noGrp="1" noChangeAspect="1"/>
          </p:cNvPicPr>
          <p:nvPr>
            <p:ph idx="1"/>
          </p:nvPr>
        </p:nvPicPr>
        <p:blipFill>
          <a:blip r:embed="rId4"/>
          <a:stretch>
            <a:fillRect/>
          </a:stretch>
        </p:blipFill>
        <p:spPr>
          <a:xfrm>
            <a:off x="1219612" y="1719263"/>
            <a:ext cx="6730175" cy="4406900"/>
          </a:xfrm>
          <a:prstGeom prst="rect">
            <a:avLst/>
          </a:prstGeom>
        </p:spPr>
      </p:pic>
    </p:spTree>
    <p:extLst>
      <p:ext uri="{BB962C8B-B14F-4D97-AF65-F5344CB8AC3E}">
        <p14:creationId xmlns:p14="http://schemas.microsoft.com/office/powerpoint/2010/main" val="2801312955"/>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407893" cy="5029200"/>
          </a:xfrm>
        </p:spPr>
        <p:txBody>
          <a:bodyPr>
            <a:noAutofit/>
          </a:bodyPr>
          <a:lstStyle/>
          <a:p>
            <a:pPr marL="45720" indent="0">
              <a:buNone/>
            </a:pPr>
            <a:r>
              <a:rPr lang="en-US" sz="1600" b="1" dirty="0" smtClean="0"/>
              <a:t>Statement </a:t>
            </a:r>
            <a:r>
              <a:rPr lang="en-US" sz="1600" b="1" dirty="0"/>
              <a:t>of purpose of the </a:t>
            </a:r>
            <a:r>
              <a:rPr lang="en-US" sz="1600" b="1" dirty="0" smtClean="0"/>
              <a:t>Committee: </a:t>
            </a:r>
            <a:endParaRPr lang="en-US" sz="1600" dirty="0"/>
          </a:p>
          <a:p>
            <a:pPr marL="45720" indent="0">
              <a:buNone/>
            </a:pPr>
            <a:r>
              <a:rPr lang="en-US" sz="1600" dirty="0" smtClean="0"/>
              <a:t>Represent </a:t>
            </a:r>
            <a:r>
              <a:rPr lang="en-US" sz="1600" dirty="0"/>
              <a:t>the best interests of the entire county while acting as a bridge for communication between the Commissioners and local residents and </a:t>
            </a:r>
            <a:r>
              <a:rPr lang="en-US" sz="1600" dirty="0" smtClean="0"/>
              <a:t>businesses.</a:t>
            </a:r>
          </a:p>
          <a:p>
            <a:pPr marL="45720" indent="0">
              <a:buNone/>
            </a:pPr>
            <a:endParaRPr lang="en-US" sz="1600" dirty="0"/>
          </a:p>
          <a:p>
            <a:r>
              <a:rPr lang="en-US" sz="1600" b="1" dirty="0" smtClean="0"/>
              <a:t>Benefits </a:t>
            </a:r>
            <a:r>
              <a:rPr lang="en-US" sz="1600" b="1" dirty="0"/>
              <a:t>of the Citizens Budget </a:t>
            </a:r>
            <a:r>
              <a:rPr lang="en-US" sz="1600" b="1" dirty="0" smtClean="0"/>
              <a:t>Committee:</a:t>
            </a:r>
            <a:endParaRPr lang="en-US" sz="1600" dirty="0"/>
          </a:p>
          <a:p>
            <a:pPr lvl="1"/>
            <a:r>
              <a:rPr lang="en-US" sz="1600" dirty="0"/>
              <a:t>Better communication with </a:t>
            </a:r>
            <a:r>
              <a:rPr lang="en-US" sz="1600" dirty="0" smtClean="0"/>
              <a:t>Lewis County Residents</a:t>
            </a:r>
            <a:endParaRPr lang="en-US" sz="1600" dirty="0"/>
          </a:p>
          <a:p>
            <a:pPr lvl="1"/>
            <a:r>
              <a:rPr lang="en-US" sz="1600" dirty="0"/>
              <a:t>Outside viewpoint</a:t>
            </a:r>
          </a:p>
          <a:p>
            <a:pPr lvl="1"/>
            <a:r>
              <a:rPr lang="en-US" sz="1600" dirty="0" smtClean="0"/>
              <a:t>Lewis County resident priorities </a:t>
            </a:r>
            <a:endParaRPr lang="en-US" sz="1600" dirty="0"/>
          </a:p>
          <a:p>
            <a:pPr lvl="1"/>
            <a:r>
              <a:rPr lang="en-US" sz="1600" dirty="0"/>
              <a:t>Working </a:t>
            </a:r>
            <a:r>
              <a:rPr lang="en-US" sz="1600" dirty="0" smtClean="0"/>
              <a:t>directly with </a:t>
            </a:r>
            <a:r>
              <a:rPr lang="en-US" sz="1600" dirty="0"/>
              <a:t>the Commissioners</a:t>
            </a:r>
          </a:p>
          <a:p>
            <a:endParaRPr lang="en-US" sz="1600" b="1" dirty="0"/>
          </a:p>
          <a:p>
            <a:r>
              <a:rPr lang="en-US" sz="1600" b="1" dirty="0" smtClean="0"/>
              <a:t>Current Committee </a:t>
            </a:r>
            <a:r>
              <a:rPr lang="en-US" sz="1600" b="1" dirty="0"/>
              <a:t>Members:</a:t>
            </a:r>
            <a:r>
              <a:rPr lang="en-US" sz="1600" dirty="0"/>
              <a:t> </a:t>
            </a:r>
            <a:endParaRPr lang="en-US" sz="1600" dirty="0" smtClean="0"/>
          </a:p>
          <a:p>
            <a:r>
              <a:rPr lang="en-US" sz="1600" dirty="0" smtClean="0"/>
              <a:t>Tim Wood, Usha Sahadeva-Brooks, Paul Crowner, Jerry Villarreal</a:t>
            </a:r>
          </a:p>
          <a:p>
            <a:r>
              <a:rPr lang="en-US" sz="1600" dirty="0" smtClean="0"/>
              <a:t>Rey </a:t>
            </a:r>
            <a:r>
              <a:rPr lang="en-US" sz="1600" dirty="0"/>
              <a:t>Rodriguez</a:t>
            </a:r>
          </a:p>
          <a:p>
            <a:endParaRPr lang="en-US" sz="1600" dirty="0"/>
          </a:p>
        </p:txBody>
      </p:sp>
      <p:sp>
        <p:nvSpPr>
          <p:cNvPr id="3" name="Title 2"/>
          <p:cNvSpPr>
            <a:spLocks noGrp="1"/>
          </p:cNvSpPr>
          <p:nvPr>
            <p:ph type="title"/>
          </p:nvPr>
        </p:nvSpPr>
        <p:spPr/>
        <p:txBody>
          <a:bodyPr/>
          <a:lstStyle/>
          <a:p>
            <a:r>
              <a:rPr lang="en-US" dirty="0" smtClean="0"/>
              <a:t>Citizens Budget Committee</a:t>
            </a:r>
            <a:endParaRPr lang="en-US" dirty="0"/>
          </a:p>
        </p:txBody>
      </p:sp>
    </p:spTree>
    <p:extLst>
      <p:ext uri="{BB962C8B-B14F-4D97-AF65-F5344CB8AC3E}">
        <p14:creationId xmlns:p14="http://schemas.microsoft.com/office/powerpoint/2010/main" val="3760807302"/>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55000" lnSpcReduction="20000"/>
          </a:bodyPr>
          <a:lstStyle/>
          <a:p>
            <a:endParaRPr lang="en-US" dirty="0" smtClean="0"/>
          </a:p>
          <a:p>
            <a:r>
              <a:rPr lang="en-US" sz="3700" dirty="0" smtClean="0"/>
              <a:t>EXPENDITURES BY </a:t>
            </a:r>
            <a:r>
              <a:rPr lang="en-US" sz="3700" dirty="0"/>
              <a:t>FUNCTION</a:t>
            </a:r>
          </a:p>
          <a:p>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331726571"/>
              </p:ext>
            </p:extLst>
          </p:nvPr>
        </p:nvGraphicFramePr>
        <p:xfrm>
          <a:off x="4752304" y="1887345"/>
          <a:ext cx="4041776" cy="4785360"/>
        </p:xfrm>
        <a:graphic>
          <a:graphicData uri="http://schemas.openxmlformats.org/drawingml/2006/table">
            <a:tbl>
              <a:tblPr firstRow="1" bandRow="1">
                <a:tableStyleId>{073A0DAA-6AF3-43AB-8588-CEC1D06C72B9}</a:tableStyleId>
              </a:tblPr>
              <a:tblGrid>
                <a:gridCol w="2020888">
                  <a:extLst>
                    <a:ext uri="{9D8B030D-6E8A-4147-A177-3AD203B41FA5}">
                      <a16:colId xmlns:a16="http://schemas.microsoft.com/office/drawing/2014/main" val="1717739619"/>
                    </a:ext>
                  </a:extLst>
                </a:gridCol>
                <a:gridCol w="2020888">
                  <a:extLst>
                    <a:ext uri="{9D8B030D-6E8A-4147-A177-3AD203B41FA5}">
                      <a16:colId xmlns:a16="http://schemas.microsoft.com/office/drawing/2014/main" val="3399277452"/>
                    </a:ext>
                  </a:extLst>
                </a:gridCol>
              </a:tblGrid>
              <a:tr h="370840">
                <a:tc>
                  <a:txBody>
                    <a:bodyPr/>
                    <a:lstStyle/>
                    <a:p>
                      <a:r>
                        <a:rPr lang="en-US" sz="1400" u="sng" dirty="0" smtClean="0"/>
                        <a:t>Public Safety</a:t>
                      </a:r>
                    </a:p>
                    <a:p>
                      <a:r>
                        <a:rPr lang="en-US" sz="1400" dirty="0" smtClean="0"/>
                        <a:t>Sheriff</a:t>
                      </a:r>
                    </a:p>
                    <a:p>
                      <a:r>
                        <a:rPr lang="en-US" sz="1400" dirty="0" smtClean="0"/>
                        <a:t>Jail</a:t>
                      </a:r>
                    </a:p>
                    <a:p>
                      <a:r>
                        <a:rPr lang="en-US" sz="1400" dirty="0" smtClean="0"/>
                        <a:t>Juvenile</a:t>
                      </a:r>
                    </a:p>
                    <a:p>
                      <a:r>
                        <a:rPr lang="en-US" sz="1400" dirty="0" smtClean="0"/>
                        <a:t>Coroner</a:t>
                      </a:r>
                    </a:p>
                    <a:p>
                      <a:r>
                        <a:rPr lang="en-US" sz="1400" dirty="0" smtClean="0"/>
                        <a:t>Civil Service</a:t>
                      </a:r>
                    </a:p>
                    <a:p>
                      <a:endParaRPr lang="en-US" sz="1400" dirty="0" smtClean="0"/>
                    </a:p>
                    <a:p>
                      <a:r>
                        <a:rPr lang="en-US" sz="1400" u="sng" dirty="0" smtClean="0"/>
                        <a:t>Law &amp; Justice</a:t>
                      </a:r>
                    </a:p>
                    <a:p>
                      <a:r>
                        <a:rPr lang="en-US" sz="1400" dirty="0" smtClean="0"/>
                        <a:t>Prosecuting Attorney</a:t>
                      </a:r>
                    </a:p>
                    <a:p>
                      <a:r>
                        <a:rPr lang="en-US" sz="1400" dirty="0" smtClean="0"/>
                        <a:t>District Court</a:t>
                      </a:r>
                    </a:p>
                    <a:p>
                      <a:r>
                        <a:rPr lang="en-US" sz="1400" dirty="0" smtClean="0"/>
                        <a:t>Courts: Designated Accounts</a:t>
                      </a:r>
                    </a:p>
                    <a:p>
                      <a:r>
                        <a:rPr lang="en-US" sz="1400" dirty="0" smtClean="0"/>
                        <a:t>Superior Court</a:t>
                      </a:r>
                    </a:p>
                    <a:p>
                      <a:r>
                        <a:rPr lang="en-US" sz="1400" dirty="0" smtClean="0"/>
                        <a:t>Clerk</a:t>
                      </a:r>
                    </a:p>
                    <a:p>
                      <a:endParaRPr lang="en-US" sz="1400" dirty="0" smtClean="0"/>
                    </a:p>
                    <a:p>
                      <a:endParaRPr lang="en-US" sz="1400" dirty="0"/>
                    </a:p>
                  </a:txBody>
                  <a:tcPr/>
                </a:tc>
                <a:tc>
                  <a:txBody>
                    <a:bodyPr/>
                    <a:lstStyle/>
                    <a:p>
                      <a:r>
                        <a:rPr lang="en-US" sz="1400" u="sng" dirty="0" smtClean="0"/>
                        <a:t>General Government</a:t>
                      </a:r>
                    </a:p>
                    <a:p>
                      <a:r>
                        <a:rPr lang="en-US" sz="1400" dirty="0" smtClean="0"/>
                        <a:t>Assessor</a:t>
                      </a:r>
                    </a:p>
                    <a:p>
                      <a:r>
                        <a:rPr lang="en-US" sz="1400" dirty="0" smtClean="0"/>
                        <a:t>Auditor</a:t>
                      </a:r>
                    </a:p>
                    <a:p>
                      <a:r>
                        <a:rPr lang="en-US" sz="1400" dirty="0" smtClean="0"/>
                        <a:t>Commissioners</a:t>
                      </a:r>
                    </a:p>
                    <a:p>
                      <a:r>
                        <a:rPr lang="en-US" sz="1400" dirty="0" smtClean="0"/>
                        <a:t>Treasurer</a:t>
                      </a:r>
                    </a:p>
                    <a:p>
                      <a:r>
                        <a:rPr lang="en-US" sz="1400" dirty="0" smtClean="0"/>
                        <a:t>Animal Shelter</a:t>
                      </a:r>
                    </a:p>
                    <a:p>
                      <a:r>
                        <a:rPr lang="en-US" sz="1400" dirty="0" smtClean="0"/>
                        <a:t>Elections</a:t>
                      </a:r>
                    </a:p>
                    <a:p>
                      <a:r>
                        <a:rPr lang="en-US" sz="1400" dirty="0" smtClean="0"/>
                        <a:t>Human Resources</a:t>
                      </a:r>
                    </a:p>
                    <a:p>
                      <a:r>
                        <a:rPr lang="en-US" sz="1400" dirty="0" smtClean="0"/>
                        <a:t>County Administration</a:t>
                      </a:r>
                    </a:p>
                    <a:p>
                      <a:r>
                        <a:rPr lang="en-US" sz="1400" dirty="0" smtClean="0"/>
                        <a:t>Self-Insurance</a:t>
                      </a:r>
                    </a:p>
                    <a:p>
                      <a:r>
                        <a:rPr lang="en-US" sz="1400" dirty="0" smtClean="0"/>
                        <a:t>WSU Extension</a:t>
                      </a:r>
                    </a:p>
                    <a:p>
                      <a:r>
                        <a:rPr lang="en-US" sz="1400" dirty="0" smtClean="0"/>
                        <a:t>Senior Services</a:t>
                      </a:r>
                    </a:p>
                    <a:p>
                      <a:r>
                        <a:rPr lang="en-US" sz="1400" dirty="0" smtClean="0"/>
                        <a:t>State Examiner</a:t>
                      </a:r>
                    </a:p>
                    <a:p>
                      <a:r>
                        <a:rPr lang="en-US" sz="1400" dirty="0" smtClean="0"/>
                        <a:t>WACO &amp; WSAC</a:t>
                      </a:r>
                    </a:p>
                    <a:p>
                      <a:r>
                        <a:rPr lang="en-US" sz="1400" dirty="0" smtClean="0"/>
                        <a:t>Air Pollution Control</a:t>
                      </a:r>
                    </a:p>
                    <a:p>
                      <a:r>
                        <a:rPr lang="en-US" sz="1400" dirty="0" smtClean="0"/>
                        <a:t>Central Services</a:t>
                      </a:r>
                    </a:p>
                    <a:p>
                      <a:r>
                        <a:rPr lang="en-US" sz="1400" dirty="0" smtClean="0"/>
                        <a:t>Board of Equalization</a:t>
                      </a:r>
                    </a:p>
                    <a:p>
                      <a:r>
                        <a:rPr lang="en-US" sz="1400" dirty="0" smtClean="0"/>
                        <a:t>Boundary Review Board</a:t>
                      </a:r>
                    </a:p>
                    <a:p>
                      <a:r>
                        <a:rPr lang="en-US" sz="1400" dirty="0" smtClean="0"/>
                        <a:t>Disability </a:t>
                      </a:r>
                      <a:r>
                        <a:rPr lang="en-US" sz="1400" dirty="0" smtClean="0"/>
                        <a:t>Board</a:t>
                      </a:r>
                    </a:p>
                    <a:p>
                      <a:r>
                        <a:rPr lang="en-US" sz="1400" dirty="0" smtClean="0"/>
                        <a:t>Blake</a:t>
                      </a:r>
                    </a:p>
                    <a:p>
                      <a:r>
                        <a:rPr lang="en-US" sz="1400" dirty="0" smtClean="0"/>
                        <a:t>Court</a:t>
                      </a:r>
                      <a:r>
                        <a:rPr lang="en-US" sz="1400" baseline="0" dirty="0" smtClean="0"/>
                        <a:t> Security</a:t>
                      </a:r>
                      <a:endParaRPr lang="en-US" sz="1400" dirty="0" smtClean="0"/>
                    </a:p>
                    <a:p>
                      <a:endParaRPr lang="en-US" sz="1400" dirty="0"/>
                    </a:p>
                  </a:txBody>
                  <a:tcPr/>
                </a:tc>
                <a:extLst>
                  <a:ext uri="{0D108BD9-81ED-4DB2-BD59-A6C34878D82A}">
                    <a16:rowId xmlns:a16="http://schemas.microsoft.com/office/drawing/2014/main" val="1943178101"/>
                  </a:ext>
                </a:extLst>
              </a:tr>
            </a:tbl>
          </a:graphicData>
        </a:graphic>
      </p:graphicFrame>
      <p:sp>
        <p:nvSpPr>
          <p:cNvPr id="4" name="Title 3"/>
          <p:cNvSpPr>
            <a:spLocks noGrp="1"/>
          </p:cNvSpPr>
          <p:nvPr>
            <p:ph type="title"/>
          </p:nvPr>
        </p:nvSpPr>
        <p:spPr/>
        <p:txBody>
          <a:bodyPr/>
          <a:lstStyle/>
          <a:p>
            <a:r>
              <a:rPr lang="en-US" dirty="0"/>
              <a:t>General Fund </a:t>
            </a:r>
            <a:br>
              <a:rPr lang="en-US" dirty="0"/>
            </a:br>
            <a:r>
              <a:rPr lang="en-US" dirty="0" smtClean="0"/>
              <a:t>EXPENDITURES by function</a:t>
            </a:r>
            <a:endParaRPr lang="en-US" dirty="0"/>
          </a:p>
        </p:txBody>
      </p:sp>
      <p:sp>
        <p:nvSpPr>
          <p:cNvPr id="11" name="TextBox 10"/>
          <p:cNvSpPr txBox="1"/>
          <p:nvPr/>
        </p:nvSpPr>
        <p:spPr>
          <a:xfrm>
            <a:off x="457200" y="5791200"/>
            <a:ext cx="3429001" cy="461665"/>
          </a:xfrm>
          <a:prstGeom prst="rect">
            <a:avLst/>
          </a:prstGeom>
          <a:noFill/>
        </p:spPr>
        <p:txBody>
          <a:bodyPr wrap="square" rtlCol="0">
            <a:spAutoFit/>
          </a:bodyPr>
          <a:lstStyle/>
          <a:p>
            <a:r>
              <a:rPr lang="en-US" sz="1200" i="1" dirty="0" smtClean="0"/>
              <a:t>The chart above does not include operating transfers out of $2.6 Million </a:t>
            </a:r>
            <a:endParaRPr lang="en-US" sz="1200" i="1" dirty="0"/>
          </a:p>
        </p:txBody>
      </p:sp>
      <p:pic>
        <p:nvPicPr>
          <p:cNvPr id="2" name="Picture 1">
            <a:hlinkClick r:id="rId3"/>
          </p:cNvPr>
          <p:cNvPicPr>
            <a:picLocks noChangeAspect="1"/>
          </p:cNvPicPr>
          <p:nvPr/>
        </p:nvPicPr>
        <p:blipFill>
          <a:blip r:embed="rId4"/>
          <a:stretch>
            <a:fillRect/>
          </a:stretch>
        </p:blipFill>
        <p:spPr>
          <a:xfrm>
            <a:off x="1" y="2383971"/>
            <a:ext cx="4624846" cy="3029383"/>
          </a:xfrm>
          <a:prstGeom prst="rect">
            <a:avLst/>
          </a:prstGeom>
        </p:spPr>
      </p:pic>
    </p:spTree>
    <p:extLst>
      <p:ext uri="{BB962C8B-B14F-4D97-AF65-F5344CB8AC3E}">
        <p14:creationId xmlns:p14="http://schemas.microsoft.com/office/powerpoint/2010/main" val="596037733"/>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REVENUE</a:t>
            </a:r>
            <a:endParaRPr lang="en-US" dirty="0"/>
          </a:p>
        </p:txBody>
      </p:sp>
      <p:graphicFrame>
        <p:nvGraphicFramePr>
          <p:cNvPr id="18" name="Content Placeholder 17"/>
          <p:cNvGraphicFramePr>
            <a:graphicFrameLocks noGrp="1"/>
          </p:cNvGraphicFramePr>
          <p:nvPr>
            <p:ph sz="half" idx="2"/>
            <p:extLst>
              <p:ext uri="{D42A27DB-BD31-4B8C-83A1-F6EECF244321}">
                <p14:modId xmlns:p14="http://schemas.microsoft.com/office/powerpoint/2010/main" val="4095795324"/>
              </p:ext>
            </p:extLst>
          </p:nvPr>
        </p:nvGraphicFramePr>
        <p:xfrm>
          <a:off x="457200" y="2438400"/>
          <a:ext cx="4040187" cy="30530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238740065"/>
                    </a:ext>
                  </a:extLst>
                </a:gridCol>
                <a:gridCol w="1093258">
                  <a:extLst>
                    <a:ext uri="{9D8B030D-6E8A-4147-A177-3AD203B41FA5}">
                      <a16:colId xmlns:a16="http://schemas.microsoft.com/office/drawing/2014/main" val="665348672"/>
                    </a:ext>
                  </a:extLst>
                </a:gridCol>
                <a:gridCol w="1346729">
                  <a:extLst>
                    <a:ext uri="{9D8B030D-6E8A-4147-A177-3AD203B41FA5}">
                      <a16:colId xmlns:a16="http://schemas.microsoft.com/office/drawing/2014/main" val="2371584141"/>
                    </a:ext>
                  </a:extLst>
                </a:gridCol>
              </a:tblGrid>
              <a:tr h="370840">
                <a:tc>
                  <a:txBody>
                    <a:bodyPr/>
                    <a:lstStyle/>
                    <a:p>
                      <a:pPr algn="l"/>
                      <a:r>
                        <a:rPr lang="en-US" sz="1200" dirty="0" smtClean="0"/>
                        <a:t>Fund</a:t>
                      </a:r>
                      <a:r>
                        <a:rPr lang="en-US" sz="1200" baseline="0" dirty="0" smtClean="0"/>
                        <a:t> Category</a:t>
                      </a:r>
                      <a:endParaRPr lang="en-US" sz="1200" dirty="0"/>
                    </a:p>
                  </a:txBody>
                  <a:tcPr anchor="ctr"/>
                </a:tc>
                <a:tc>
                  <a:txBody>
                    <a:bodyPr/>
                    <a:lstStyle/>
                    <a:p>
                      <a:pPr algn="l"/>
                      <a:r>
                        <a:rPr lang="en-US" sz="1200" dirty="0" smtClean="0"/>
                        <a:t>2022 Revised</a:t>
                      </a:r>
                      <a:r>
                        <a:rPr lang="en-US" sz="1200" baseline="0" dirty="0" smtClean="0"/>
                        <a:t> Rev. Budget</a:t>
                      </a:r>
                      <a:endParaRPr lang="en-US" sz="1200" dirty="0"/>
                    </a:p>
                  </a:txBody>
                  <a:tcPr anchor="ctr"/>
                </a:tc>
                <a:tc>
                  <a:txBody>
                    <a:bodyPr/>
                    <a:lstStyle/>
                    <a:p>
                      <a:pPr algn="l"/>
                      <a:r>
                        <a:rPr lang="en-US" sz="1200" dirty="0" smtClean="0"/>
                        <a:t>2023</a:t>
                      </a:r>
                      <a:r>
                        <a:rPr lang="en-US" sz="1200" baseline="0" dirty="0" smtClean="0"/>
                        <a:t> Preliminary Rev. Budget</a:t>
                      </a:r>
                      <a:endParaRPr lang="en-US" sz="1200" dirty="0"/>
                    </a:p>
                  </a:txBody>
                  <a:tcPr anchor="ctr"/>
                </a:tc>
                <a:extLst>
                  <a:ext uri="{0D108BD9-81ED-4DB2-BD59-A6C34878D82A}">
                    <a16:rowId xmlns:a16="http://schemas.microsoft.com/office/drawing/2014/main" val="3922148571"/>
                  </a:ext>
                </a:extLst>
              </a:tr>
              <a:tr h="370840">
                <a:tc>
                  <a:txBody>
                    <a:bodyPr/>
                    <a:lstStyle/>
                    <a:p>
                      <a:pPr algn="l"/>
                      <a:r>
                        <a:rPr lang="en-US" sz="1200" dirty="0" smtClean="0"/>
                        <a:t>General Fund</a:t>
                      </a:r>
                      <a:endParaRPr lang="en-US" sz="1200" dirty="0"/>
                    </a:p>
                  </a:txBody>
                  <a:tcPr anchor="ctr"/>
                </a:tc>
                <a:tc>
                  <a:txBody>
                    <a:bodyPr/>
                    <a:lstStyle/>
                    <a:p>
                      <a:pPr algn="r"/>
                      <a:r>
                        <a:rPr lang="en-US" sz="1200" dirty="0" smtClean="0"/>
                        <a:t>43,253,361</a:t>
                      </a:r>
                      <a:endParaRPr lang="en-US" sz="1200" dirty="0"/>
                    </a:p>
                  </a:txBody>
                  <a:tcPr anchor="ctr"/>
                </a:tc>
                <a:tc>
                  <a:txBody>
                    <a:bodyPr/>
                    <a:lstStyle/>
                    <a:p>
                      <a:pPr algn="r"/>
                      <a:r>
                        <a:rPr lang="en-US" sz="1200" dirty="0" smtClean="0"/>
                        <a:t>44,486,233</a:t>
                      </a:r>
                      <a:endParaRPr lang="en-US" sz="1200" dirty="0"/>
                    </a:p>
                  </a:txBody>
                  <a:tcPr anchor="ctr"/>
                </a:tc>
                <a:extLst>
                  <a:ext uri="{0D108BD9-81ED-4DB2-BD59-A6C34878D82A}">
                    <a16:rowId xmlns:a16="http://schemas.microsoft.com/office/drawing/2014/main" val="3041391324"/>
                  </a:ext>
                </a:extLst>
              </a:tr>
              <a:tr h="370840">
                <a:tc>
                  <a:txBody>
                    <a:bodyPr/>
                    <a:lstStyle/>
                    <a:p>
                      <a:pPr algn="l"/>
                      <a:r>
                        <a:rPr lang="en-US" sz="1200" baseline="30000" dirty="0" smtClean="0"/>
                        <a:t>1</a:t>
                      </a:r>
                      <a:r>
                        <a:rPr lang="en-US" sz="1200" dirty="0" smtClean="0"/>
                        <a:t> Special Revenue </a:t>
                      </a:r>
                      <a:endParaRPr lang="en-US" sz="1200" dirty="0"/>
                    </a:p>
                  </a:txBody>
                  <a:tcPr anchor="ctr"/>
                </a:tc>
                <a:tc>
                  <a:txBody>
                    <a:bodyPr/>
                    <a:lstStyle/>
                    <a:p>
                      <a:pPr algn="r"/>
                      <a:r>
                        <a:rPr lang="en-US" sz="1200" dirty="0" smtClean="0"/>
                        <a:t>72,321,621</a:t>
                      </a:r>
                      <a:endParaRPr lang="en-US" sz="1200" dirty="0"/>
                    </a:p>
                  </a:txBody>
                  <a:tcPr anchor="ctr"/>
                </a:tc>
                <a:tc>
                  <a:txBody>
                    <a:bodyPr/>
                    <a:lstStyle/>
                    <a:p>
                      <a:pPr algn="r"/>
                      <a:r>
                        <a:rPr lang="en-US" sz="1200" dirty="0" smtClean="0"/>
                        <a:t>64,130,329</a:t>
                      </a:r>
                      <a:endParaRPr lang="en-US" sz="1200" dirty="0"/>
                    </a:p>
                  </a:txBody>
                  <a:tcPr anchor="ctr"/>
                </a:tc>
                <a:extLst>
                  <a:ext uri="{0D108BD9-81ED-4DB2-BD59-A6C34878D82A}">
                    <a16:rowId xmlns:a16="http://schemas.microsoft.com/office/drawing/2014/main" val="43039873"/>
                  </a:ext>
                </a:extLst>
              </a:tr>
              <a:tr h="370840">
                <a:tc>
                  <a:txBody>
                    <a:bodyPr/>
                    <a:lstStyle/>
                    <a:p>
                      <a:pPr algn="l"/>
                      <a:r>
                        <a:rPr lang="en-US" sz="1200" dirty="0" smtClean="0"/>
                        <a:t>Debt Service</a:t>
                      </a:r>
                      <a:endParaRPr lang="en-US" sz="1200" dirty="0"/>
                    </a:p>
                  </a:txBody>
                  <a:tcPr anchor="ctr"/>
                </a:tc>
                <a:tc>
                  <a:txBody>
                    <a:bodyPr/>
                    <a:lstStyle/>
                    <a:p>
                      <a:pPr algn="r"/>
                      <a:r>
                        <a:rPr lang="en-US" sz="1200" dirty="0" smtClean="0"/>
                        <a:t>1,954,879</a:t>
                      </a:r>
                      <a:endParaRPr lang="en-US" sz="1200" dirty="0"/>
                    </a:p>
                  </a:txBody>
                  <a:tcPr anchor="ctr"/>
                </a:tc>
                <a:tc>
                  <a:txBody>
                    <a:bodyPr/>
                    <a:lstStyle/>
                    <a:p>
                      <a:pPr algn="r"/>
                      <a:r>
                        <a:rPr lang="en-US" sz="1200" dirty="0" smtClean="0"/>
                        <a:t>1,954,879</a:t>
                      </a:r>
                      <a:endParaRPr lang="en-US" sz="1200" dirty="0"/>
                    </a:p>
                  </a:txBody>
                  <a:tcPr anchor="ctr"/>
                </a:tc>
                <a:extLst>
                  <a:ext uri="{0D108BD9-81ED-4DB2-BD59-A6C34878D82A}">
                    <a16:rowId xmlns:a16="http://schemas.microsoft.com/office/drawing/2014/main" val="499887588"/>
                  </a:ext>
                </a:extLst>
              </a:tr>
              <a:tr h="370840">
                <a:tc>
                  <a:txBody>
                    <a:bodyPr/>
                    <a:lstStyle/>
                    <a:p>
                      <a:pPr algn="l"/>
                      <a:r>
                        <a:rPr lang="en-US" sz="1200" baseline="30000" dirty="0" smtClean="0"/>
                        <a:t>2</a:t>
                      </a:r>
                      <a:r>
                        <a:rPr lang="en-US" sz="1200" dirty="0" smtClean="0"/>
                        <a:t> Capital </a:t>
                      </a:r>
                      <a:endParaRPr lang="en-US" sz="1200" dirty="0"/>
                    </a:p>
                  </a:txBody>
                  <a:tcPr anchor="ctr"/>
                </a:tc>
                <a:tc>
                  <a:txBody>
                    <a:bodyPr/>
                    <a:lstStyle/>
                    <a:p>
                      <a:pPr algn="r"/>
                      <a:r>
                        <a:rPr lang="en-US" sz="1200" dirty="0" smtClean="0"/>
                        <a:t>17,992,628</a:t>
                      </a:r>
                      <a:endParaRPr lang="en-US" sz="1200" dirty="0"/>
                    </a:p>
                  </a:txBody>
                  <a:tcPr anchor="ctr"/>
                </a:tc>
                <a:tc>
                  <a:txBody>
                    <a:bodyPr/>
                    <a:lstStyle/>
                    <a:p>
                      <a:pPr algn="r"/>
                      <a:r>
                        <a:rPr lang="en-US" sz="1200" dirty="0" smtClean="0"/>
                        <a:t>16,211,510</a:t>
                      </a:r>
                      <a:endParaRPr lang="en-US" sz="1200" dirty="0"/>
                    </a:p>
                  </a:txBody>
                  <a:tcPr anchor="ctr"/>
                </a:tc>
                <a:extLst>
                  <a:ext uri="{0D108BD9-81ED-4DB2-BD59-A6C34878D82A}">
                    <a16:rowId xmlns:a16="http://schemas.microsoft.com/office/drawing/2014/main" val="1125913896"/>
                  </a:ext>
                </a:extLst>
              </a:tr>
              <a:tr h="370840">
                <a:tc>
                  <a:txBody>
                    <a:bodyPr/>
                    <a:lstStyle/>
                    <a:p>
                      <a:pPr algn="l"/>
                      <a:r>
                        <a:rPr lang="en-US" sz="1200" dirty="0" smtClean="0"/>
                        <a:t>Enterprise</a:t>
                      </a:r>
                      <a:endParaRPr lang="en-US" sz="1200" dirty="0"/>
                    </a:p>
                  </a:txBody>
                  <a:tcPr anchor="ctr"/>
                </a:tc>
                <a:tc>
                  <a:txBody>
                    <a:bodyPr/>
                    <a:lstStyle/>
                    <a:p>
                      <a:pPr algn="r"/>
                      <a:r>
                        <a:rPr lang="en-US" sz="1200" dirty="0" smtClean="0"/>
                        <a:t>13,871,792</a:t>
                      </a:r>
                      <a:endParaRPr lang="en-US" sz="1200" dirty="0"/>
                    </a:p>
                  </a:txBody>
                  <a:tcPr anchor="ctr"/>
                </a:tc>
                <a:tc>
                  <a:txBody>
                    <a:bodyPr/>
                    <a:lstStyle/>
                    <a:p>
                      <a:pPr algn="r"/>
                      <a:r>
                        <a:rPr lang="en-US" sz="1200" dirty="0" smtClean="0"/>
                        <a:t>18,544,786</a:t>
                      </a:r>
                      <a:endParaRPr lang="en-US" sz="1200" dirty="0"/>
                    </a:p>
                  </a:txBody>
                  <a:tcPr anchor="ctr"/>
                </a:tc>
                <a:extLst>
                  <a:ext uri="{0D108BD9-81ED-4DB2-BD59-A6C34878D82A}">
                    <a16:rowId xmlns:a16="http://schemas.microsoft.com/office/drawing/2014/main" val="2468625681"/>
                  </a:ext>
                </a:extLst>
              </a:tr>
              <a:tr h="370840">
                <a:tc>
                  <a:txBody>
                    <a:bodyPr/>
                    <a:lstStyle/>
                    <a:p>
                      <a:pPr algn="l"/>
                      <a:r>
                        <a:rPr lang="en-US" sz="1200" dirty="0" smtClean="0"/>
                        <a:t>Internal</a:t>
                      </a:r>
                      <a:r>
                        <a:rPr lang="en-US" sz="1200" baseline="0" dirty="0" smtClean="0"/>
                        <a:t> Service </a:t>
                      </a:r>
                      <a:endParaRPr lang="en-US" sz="1200" dirty="0"/>
                    </a:p>
                  </a:txBody>
                  <a:tcPr anchor="ctr"/>
                </a:tc>
                <a:tc>
                  <a:txBody>
                    <a:bodyPr/>
                    <a:lstStyle/>
                    <a:p>
                      <a:pPr algn="r"/>
                      <a:r>
                        <a:rPr lang="en-US" sz="1200" dirty="0" smtClean="0"/>
                        <a:t>14,862,383</a:t>
                      </a:r>
                      <a:endParaRPr lang="en-US" sz="1200" dirty="0"/>
                    </a:p>
                  </a:txBody>
                  <a:tcPr anchor="ctr"/>
                </a:tc>
                <a:tc>
                  <a:txBody>
                    <a:bodyPr/>
                    <a:lstStyle/>
                    <a:p>
                      <a:pPr algn="r"/>
                      <a:r>
                        <a:rPr lang="en-US" sz="1200" dirty="0" smtClean="0"/>
                        <a:t>15,183,789</a:t>
                      </a:r>
                      <a:endParaRPr lang="en-US" sz="1200" dirty="0"/>
                    </a:p>
                  </a:txBody>
                  <a:tcPr anchor="ctr"/>
                </a:tc>
                <a:extLst>
                  <a:ext uri="{0D108BD9-81ED-4DB2-BD59-A6C34878D82A}">
                    <a16:rowId xmlns:a16="http://schemas.microsoft.com/office/drawing/2014/main" val="2151525806"/>
                  </a:ext>
                </a:extLst>
              </a:tr>
              <a:tr h="370840">
                <a:tc>
                  <a:txBody>
                    <a:bodyPr/>
                    <a:lstStyle/>
                    <a:p>
                      <a:pPr algn="l"/>
                      <a:r>
                        <a:rPr lang="en-US" sz="1200" b="1" dirty="0" smtClean="0"/>
                        <a:t>Total All Funds</a:t>
                      </a:r>
                      <a:endParaRPr lang="en-US" sz="1200" b="1" dirty="0"/>
                    </a:p>
                  </a:txBody>
                  <a:tcPr anchor="ctr"/>
                </a:tc>
                <a:tc>
                  <a:txBody>
                    <a:bodyPr/>
                    <a:lstStyle/>
                    <a:p>
                      <a:pPr algn="r"/>
                      <a:r>
                        <a:rPr lang="en-US" sz="1200" b="1" dirty="0" smtClean="0"/>
                        <a:t>164,256,664</a:t>
                      </a:r>
                      <a:endParaRPr lang="en-US" sz="1200" b="1" dirty="0"/>
                    </a:p>
                  </a:txBody>
                  <a:tcPr anchor="ctr"/>
                </a:tc>
                <a:tc>
                  <a:txBody>
                    <a:bodyPr/>
                    <a:lstStyle/>
                    <a:p>
                      <a:pPr algn="r"/>
                      <a:r>
                        <a:rPr lang="en-US" sz="1200" b="1" dirty="0" smtClean="0"/>
                        <a:t>160,511,526</a:t>
                      </a:r>
                      <a:endParaRPr lang="en-US" sz="1200" b="1" dirty="0"/>
                    </a:p>
                  </a:txBody>
                  <a:tcPr anchor="ctr"/>
                </a:tc>
                <a:extLst>
                  <a:ext uri="{0D108BD9-81ED-4DB2-BD59-A6C34878D82A}">
                    <a16:rowId xmlns:a16="http://schemas.microsoft.com/office/drawing/2014/main" val="1558088259"/>
                  </a:ext>
                </a:extLst>
              </a:tr>
            </a:tbl>
          </a:graphicData>
        </a:graphic>
      </p:graphicFrame>
      <p:sp>
        <p:nvSpPr>
          <p:cNvPr id="7" name="Text Placeholder 6"/>
          <p:cNvSpPr>
            <a:spLocks noGrp="1"/>
          </p:cNvSpPr>
          <p:nvPr>
            <p:ph type="body" sz="quarter" idx="3"/>
          </p:nvPr>
        </p:nvSpPr>
        <p:spPr/>
        <p:txBody>
          <a:bodyPr/>
          <a:lstStyle/>
          <a:p>
            <a:r>
              <a:rPr lang="en-US" dirty="0" smtClean="0"/>
              <a:t>EXPENDITURES</a:t>
            </a:r>
            <a:endParaRPr lang="en-US" dirty="0"/>
          </a:p>
        </p:txBody>
      </p:sp>
      <p:graphicFrame>
        <p:nvGraphicFramePr>
          <p:cNvPr id="20" name="Content Placeholder 19"/>
          <p:cNvGraphicFramePr>
            <a:graphicFrameLocks noGrp="1"/>
          </p:cNvGraphicFramePr>
          <p:nvPr>
            <p:ph sz="quarter" idx="4"/>
            <p:extLst>
              <p:ext uri="{D42A27DB-BD31-4B8C-83A1-F6EECF244321}">
                <p14:modId xmlns:p14="http://schemas.microsoft.com/office/powerpoint/2010/main" val="896031151"/>
              </p:ext>
            </p:extLst>
          </p:nvPr>
        </p:nvGraphicFramePr>
        <p:xfrm>
          <a:off x="4645025" y="2438400"/>
          <a:ext cx="4041774" cy="3053080"/>
        </p:xfrm>
        <a:graphic>
          <a:graphicData uri="http://schemas.openxmlformats.org/drawingml/2006/table">
            <a:tbl>
              <a:tblPr firstRow="1" bandRow="1">
                <a:tableStyleId>{5C22544A-7EE6-4342-B048-85BDC9FD1C3A}</a:tableStyleId>
              </a:tblPr>
              <a:tblGrid>
                <a:gridCol w="1374775">
                  <a:extLst>
                    <a:ext uri="{9D8B030D-6E8A-4147-A177-3AD203B41FA5}">
                      <a16:colId xmlns:a16="http://schemas.microsoft.com/office/drawing/2014/main" val="2772894911"/>
                    </a:ext>
                  </a:extLst>
                </a:gridCol>
                <a:gridCol w="1319741">
                  <a:extLst>
                    <a:ext uri="{9D8B030D-6E8A-4147-A177-3AD203B41FA5}">
                      <a16:colId xmlns:a16="http://schemas.microsoft.com/office/drawing/2014/main" val="4290097780"/>
                    </a:ext>
                  </a:extLst>
                </a:gridCol>
                <a:gridCol w="1347258">
                  <a:extLst>
                    <a:ext uri="{9D8B030D-6E8A-4147-A177-3AD203B41FA5}">
                      <a16:colId xmlns:a16="http://schemas.microsoft.com/office/drawing/2014/main" val="2958033569"/>
                    </a:ext>
                  </a:extLst>
                </a:gridCol>
              </a:tblGrid>
              <a:tr h="370840">
                <a:tc>
                  <a:txBody>
                    <a:bodyPr/>
                    <a:lstStyle/>
                    <a:p>
                      <a:pPr algn="l"/>
                      <a:r>
                        <a:rPr lang="en-US" sz="1200" dirty="0" smtClean="0"/>
                        <a:t>Fund</a:t>
                      </a:r>
                      <a:r>
                        <a:rPr lang="en-US" sz="1200" baseline="0" dirty="0" smtClean="0"/>
                        <a:t> Category</a:t>
                      </a:r>
                      <a:endParaRPr lang="en-US" sz="1200" dirty="0"/>
                    </a:p>
                  </a:txBody>
                  <a:tcPr anchor="ctr"/>
                </a:tc>
                <a:tc>
                  <a:txBody>
                    <a:bodyPr/>
                    <a:lstStyle/>
                    <a:p>
                      <a:pPr algn="l"/>
                      <a:r>
                        <a:rPr lang="en-US" sz="1200" dirty="0" smtClean="0"/>
                        <a:t>2022 Revised</a:t>
                      </a:r>
                      <a:r>
                        <a:rPr lang="en-US" sz="1200" baseline="0" dirty="0" smtClean="0"/>
                        <a:t> Exp. Budget</a:t>
                      </a:r>
                      <a:endParaRPr lang="en-US" sz="1200" dirty="0"/>
                    </a:p>
                  </a:txBody>
                  <a:tcPr anchor="ctr"/>
                </a:tc>
                <a:tc>
                  <a:txBody>
                    <a:bodyPr/>
                    <a:lstStyle/>
                    <a:p>
                      <a:pPr algn="l"/>
                      <a:r>
                        <a:rPr lang="en-US" sz="1200" dirty="0" smtClean="0"/>
                        <a:t>2023</a:t>
                      </a:r>
                      <a:r>
                        <a:rPr lang="en-US" sz="1200" baseline="0" dirty="0" smtClean="0"/>
                        <a:t> Preliminary Exp. Budget</a:t>
                      </a:r>
                      <a:endParaRPr lang="en-US" sz="1200" dirty="0"/>
                    </a:p>
                  </a:txBody>
                  <a:tcPr anchor="ctr"/>
                </a:tc>
                <a:extLst>
                  <a:ext uri="{0D108BD9-81ED-4DB2-BD59-A6C34878D82A}">
                    <a16:rowId xmlns:a16="http://schemas.microsoft.com/office/drawing/2014/main" val="2405886032"/>
                  </a:ext>
                </a:extLst>
              </a:tr>
              <a:tr h="370840">
                <a:tc>
                  <a:txBody>
                    <a:bodyPr/>
                    <a:lstStyle/>
                    <a:p>
                      <a:pPr algn="l"/>
                      <a:r>
                        <a:rPr lang="en-US" sz="1200" dirty="0" smtClean="0"/>
                        <a:t>General Fund</a:t>
                      </a:r>
                      <a:endParaRPr lang="en-US" sz="1200" dirty="0"/>
                    </a:p>
                  </a:txBody>
                  <a:tcPr/>
                </a:tc>
                <a:tc>
                  <a:txBody>
                    <a:bodyPr/>
                    <a:lstStyle/>
                    <a:p>
                      <a:pPr algn="r"/>
                      <a:r>
                        <a:rPr lang="en-US" sz="1200" dirty="0" smtClean="0"/>
                        <a:t>47,280,535</a:t>
                      </a:r>
                      <a:endParaRPr lang="en-US" sz="1200" dirty="0"/>
                    </a:p>
                  </a:txBody>
                  <a:tcPr/>
                </a:tc>
                <a:tc>
                  <a:txBody>
                    <a:bodyPr/>
                    <a:lstStyle/>
                    <a:p>
                      <a:pPr algn="r"/>
                      <a:r>
                        <a:rPr lang="en-US" sz="1200" dirty="0" smtClean="0"/>
                        <a:t>48,416,067</a:t>
                      </a:r>
                      <a:endParaRPr lang="en-US" sz="1200" dirty="0"/>
                    </a:p>
                  </a:txBody>
                  <a:tcPr/>
                </a:tc>
                <a:extLst>
                  <a:ext uri="{0D108BD9-81ED-4DB2-BD59-A6C34878D82A}">
                    <a16:rowId xmlns:a16="http://schemas.microsoft.com/office/drawing/2014/main" val="629759254"/>
                  </a:ext>
                </a:extLst>
              </a:tr>
              <a:tr h="370840">
                <a:tc>
                  <a:txBody>
                    <a:bodyPr/>
                    <a:lstStyle/>
                    <a:p>
                      <a:pPr algn="l"/>
                      <a:r>
                        <a:rPr lang="en-US" sz="1200" dirty="0" smtClean="0"/>
                        <a:t>Special Revenue </a:t>
                      </a:r>
                      <a:endParaRPr lang="en-US" sz="1200" dirty="0"/>
                    </a:p>
                  </a:txBody>
                  <a:tcPr/>
                </a:tc>
                <a:tc>
                  <a:txBody>
                    <a:bodyPr/>
                    <a:lstStyle/>
                    <a:p>
                      <a:pPr algn="r"/>
                      <a:r>
                        <a:rPr lang="en-US" sz="1200" dirty="0" smtClean="0"/>
                        <a:t>76,603,112</a:t>
                      </a:r>
                      <a:endParaRPr lang="en-US" sz="1200" dirty="0"/>
                    </a:p>
                  </a:txBody>
                  <a:tcPr/>
                </a:tc>
                <a:tc>
                  <a:txBody>
                    <a:bodyPr/>
                    <a:lstStyle/>
                    <a:p>
                      <a:pPr algn="r"/>
                      <a:r>
                        <a:rPr lang="en-US" sz="1200" dirty="0" smtClean="0"/>
                        <a:t>78,368,928</a:t>
                      </a:r>
                      <a:endParaRPr lang="en-US" sz="1200" dirty="0"/>
                    </a:p>
                  </a:txBody>
                  <a:tcPr/>
                </a:tc>
                <a:extLst>
                  <a:ext uri="{0D108BD9-81ED-4DB2-BD59-A6C34878D82A}">
                    <a16:rowId xmlns:a16="http://schemas.microsoft.com/office/drawing/2014/main" val="2061018237"/>
                  </a:ext>
                </a:extLst>
              </a:tr>
              <a:tr h="370840">
                <a:tc>
                  <a:txBody>
                    <a:bodyPr/>
                    <a:lstStyle/>
                    <a:p>
                      <a:pPr algn="l"/>
                      <a:r>
                        <a:rPr lang="en-US" sz="1200" dirty="0" smtClean="0"/>
                        <a:t>Debt Service</a:t>
                      </a:r>
                      <a:endParaRPr lang="en-US" sz="1200" dirty="0"/>
                    </a:p>
                  </a:txBody>
                  <a:tcPr/>
                </a:tc>
                <a:tc>
                  <a:txBody>
                    <a:bodyPr/>
                    <a:lstStyle/>
                    <a:p>
                      <a:pPr algn="r"/>
                      <a:r>
                        <a:rPr lang="en-US" sz="1200" dirty="0" smtClean="0"/>
                        <a:t>1,954,878</a:t>
                      </a:r>
                      <a:endParaRPr lang="en-US" sz="1200" dirty="0"/>
                    </a:p>
                  </a:txBody>
                  <a:tcPr/>
                </a:tc>
                <a:tc>
                  <a:txBody>
                    <a:bodyPr/>
                    <a:lstStyle/>
                    <a:p>
                      <a:pPr algn="r"/>
                      <a:r>
                        <a:rPr lang="en-US" sz="1200" dirty="0" smtClean="0"/>
                        <a:t>1,951,513</a:t>
                      </a:r>
                      <a:endParaRPr lang="en-US" sz="1200" dirty="0"/>
                    </a:p>
                  </a:txBody>
                  <a:tcPr/>
                </a:tc>
                <a:extLst>
                  <a:ext uri="{0D108BD9-81ED-4DB2-BD59-A6C34878D82A}">
                    <a16:rowId xmlns:a16="http://schemas.microsoft.com/office/drawing/2014/main" val="1635744448"/>
                  </a:ext>
                </a:extLst>
              </a:tr>
              <a:tr h="370840">
                <a:tc>
                  <a:txBody>
                    <a:bodyPr/>
                    <a:lstStyle/>
                    <a:p>
                      <a:pPr algn="l"/>
                      <a:r>
                        <a:rPr lang="en-US" sz="1200" dirty="0" smtClean="0"/>
                        <a:t>Capital </a:t>
                      </a:r>
                      <a:endParaRPr lang="en-US" sz="1200" dirty="0"/>
                    </a:p>
                  </a:txBody>
                  <a:tcPr/>
                </a:tc>
                <a:tc>
                  <a:txBody>
                    <a:bodyPr/>
                    <a:lstStyle/>
                    <a:p>
                      <a:pPr algn="r"/>
                      <a:r>
                        <a:rPr lang="en-US" sz="1200" dirty="0" smtClean="0"/>
                        <a:t>31,308,967</a:t>
                      </a:r>
                      <a:endParaRPr lang="en-US" sz="1200" dirty="0"/>
                    </a:p>
                  </a:txBody>
                  <a:tcPr/>
                </a:tc>
                <a:tc>
                  <a:txBody>
                    <a:bodyPr/>
                    <a:lstStyle/>
                    <a:p>
                      <a:pPr algn="r"/>
                      <a:r>
                        <a:rPr lang="en-US" sz="1200" dirty="0" smtClean="0"/>
                        <a:t>17,104,525</a:t>
                      </a:r>
                      <a:endParaRPr lang="en-US" sz="1200" dirty="0"/>
                    </a:p>
                  </a:txBody>
                  <a:tcPr/>
                </a:tc>
                <a:extLst>
                  <a:ext uri="{0D108BD9-81ED-4DB2-BD59-A6C34878D82A}">
                    <a16:rowId xmlns:a16="http://schemas.microsoft.com/office/drawing/2014/main" val="3107134908"/>
                  </a:ext>
                </a:extLst>
              </a:tr>
              <a:tr h="370840">
                <a:tc>
                  <a:txBody>
                    <a:bodyPr/>
                    <a:lstStyle/>
                    <a:p>
                      <a:pPr algn="l"/>
                      <a:r>
                        <a:rPr lang="en-US" sz="1200" dirty="0" smtClean="0"/>
                        <a:t>Enterprise</a:t>
                      </a:r>
                      <a:endParaRPr lang="en-US" sz="1200" dirty="0"/>
                    </a:p>
                  </a:txBody>
                  <a:tcPr/>
                </a:tc>
                <a:tc>
                  <a:txBody>
                    <a:bodyPr/>
                    <a:lstStyle/>
                    <a:p>
                      <a:pPr algn="r"/>
                      <a:r>
                        <a:rPr lang="en-US" sz="1200" dirty="0" smtClean="0"/>
                        <a:t>13,731,234</a:t>
                      </a:r>
                      <a:endParaRPr lang="en-US" sz="1200" dirty="0"/>
                    </a:p>
                  </a:txBody>
                  <a:tcPr/>
                </a:tc>
                <a:tc>
                  <a:txBody>
                    <a:bodyPr/>
                    <a:lstStyle/>
                    <a:p>
                      <a:pPr algn="r"/>
                      <a:r>
                        <a:rPr lang="en-US" sz="1200" dirty="0" smtClean="0"/>
                        <a:t>18,436,925</a:t>
                      </a:r>
                      <a:endParaRPr lang="en-US" sz="1200" dirty="0"/>
                    </a:p>
                  </a:txBody>
                  <a:tcPr/>
                </a:tc>
                <a:extLst>
                  <a:ext uri="{0D108BD9-81ED-4DB2-BD59-A6C34878D82A}">
                    <a16:rowId xmlns:a16="http://schemas.microsoft.com/office/drawing/2014/main" val="4003174001"/>
                  </a:ext>
                </a:extLst>
              </a:tr>
              <a:tr h="370840">
                <a:tc>
                  <a:txBody>
                    <a:bodyPr/>
                    <a:lstStyle/>
                    <a:p>
                      <a:pPr algn="l"/>
                      <a:r>
                        <a:rPr lang="en-US" sz="1200" dirty="0" smtClean="0"/>
                        <a:t>Internal</a:t>
                      </a:r>
                      <a:r>
                        <a:rPr lang="en-US" sz="1200" baseline="0" dirty="0" smtClean="0"/>
                        <a:t> Service </a:t>
                      </a:r>
                      <a:endParaRPr lang="en-US" sz="1200" dirty="0"/>
                    </a:p>
                  </a:txBody>
                  <a:tcPr/>
                </a:tc>
                <a:tc>
                  <a:txBody>
                    <a:bodyPr/>
                    <a:lstStyle/>
                    <a:p>
                      <a:pPr algn="r"/>
                      <a:r>
                        <a:rPr lang="en-US" sz="1200" dirty="0" smtClean="0"/>
                        <a:t>15,367,822</a:t>
                      </a:r>
                      <a:endParaRPr lang="en-US" sz="1200" dirty="0"/>
                    </a:p>
                  </a:txBody>
                  <a:tcPr/>
                </a:tc>
                <a:tc>
                  <a:txBody>
                    <a:bodyPr/>
                    <a:lstStyle/>
                    <a:p>
                      <a:pPr algn="r"/>
                      <a:r>
                        <a:rPr lang="en-US" sz="1200" dirty="0" smtClean="0"/>
                        <a:t>16,906,063</a:t>
                      </a:r>
                      <a:endParaRPr lang="en-US" sz="1200" dirty="0"/>
                    </a:p>
                  </a:txBody>
                  <a:tcPr/>
                </a:tc>
                <a:extLst>
                  <a:ext uri="{0D108BD9-81ED-4DB2-BD59-A6C34878D82A}">
                    <a16:rowId xmlns:a16="http://schemas.microsoft.com/office/drawing/2014/main" val="3973664496"/>
                  </a:ext>
                </a:extLst>
              </a:tr>
              <a:tr h="370840">
                <a:tc>
                  <a:txBody>
                    <a:bodyPr/>
                    <a:lstStyle/>
                    <a:p>
                      <a:pPr algn="l"/>
                      <a:r>
                        <a:rPr lang="en-US" sz="1200" b="1" dirty="0" smtClean="0"/>
                        <a:t>Total All Funds</a:t>
                      </a:r>
                      <a:endParaRPr lang="en-US" sz="1200" b="1" dirty="0"/>
                    </a:p>
                  </a:txBody>
                  <a:tcPr anchor="ctr"/>
                </a:tc>
                <a:tc>
                  <a:txBody>
                    <a:bodyPr/>
                    <a:lstStyle/>
                    <a:p>
                      <a:pPr marL="0" algn="r" defTabSz="914400" rtl="0" eaLnBrk="1" fontAlgn="b" latinLnBrk="0" hangingPunct="1"/>
                      <a:r>
                        <a:rPr lang="en-US" sz="1200" b="1" kern="1200" dirty="0" smtClean="0">
                          <a:solidFill>
                            <a:schemeClr val="dk1"/>
                          </a:solidFill>
                          <a:latin typeface="+mn-lt"/>
                          <a:ea typeface="+mn-ea"/>
                          <a:cs typeface="+mn-cs"/>
                        </a:rPr>
                        <a:t>186,246,548</a:t>
                      </a:r>
                      <a:endParaRPr lang="en-US" sz="1200" b="1"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200" b="1" kern="1200" dirty="0">
                          <a:solidFill>
                            <a:schemeClr val="dk1"/>
                          </a:solidFill>
                          <a:latin typeface="+mn-lt"/>
                          <a:ea typeface="+mn-ea"/>
                          <a:cs typeface="+mn-cs"/>
                        </a:rPr>
                        <a:t>181,184,021</a:t>
                      </a:r>
                    </a:p>
                  </a:txBody>
                  <a:tcPr marL="9525" marR="9525" marT="9525" marB="0" anchor="ctr"/>
                </a:tc>
                <a:extLst>
                  <a:ext uri="{0D108BD9-81ED-4DB2-BD59-A6C34878D82A}">
                    <a16:rowId xmlns:a16="http://schemas.microsoft.com/office/drawing/2014/main" val="1809239341"/>
                  </a:ext>
                </a:extLst>
              </a:tr>
            </a:tbl>
          </a:graphicData>
        </a:graphic>
      </p:graphicFrame>
      <p:sp>
        <p:nvSpPr>
          <p:cNvPr id="4" name="Title 3"/>
          <p:cNvSpPr>
            <a:spLocks noGrp="1"/>
          </p:cNvSpPr>
          <p:nvPr>
            <p:ph type="title"/>
          </p:nvPr>
        </p:nvSpPr>
        <p:spPr/>
        <p:txBody>
          <a:bodyPr/>
          <a:lstStyle/>
          <a:p>
            <a:r>
              <a:rPr lang="en-US" dirty="0" smtClean="0"/>
              <a:t>Summary of preliminary budget</a:t>
            </a:r>
            <a:endParaRPr lang="en-US" dirty="0"/>
          </a:p>
        </p:txBody>
      </p:sp>
      <p:sp>
        <p:nvSpPr>
          <p:cNvPr id="2" name="TextBox 1"/>
          <p:cNvSpPr txBox="1"/>
          <p:nvPr/>
        </p:nvSpPr>
        <p:spPr>
          <a:xfrm>
            <a:off x="485475" y="5715000"/>
            <a:ext cx="8201324" cy="415498"/>
          </a:xfrm>
          <a:prstGeom prst="rect">
            <a:avLst/>
          </a:prstGeom>
          <a:noFill/>
        </p:spPr>
        <p:txBody>
          <a:bodyPr wrap="square" rtlCol="0">
            <a:spAutoFit/>
          </a:bodyPr>
          <a:lstStyle/>
          <a:p>
            <a:r>
              <a:rPr lang="en-US" sz="1050" dirty="0" smtClean="0"/>
              <a:t>1-  Special Revenue includes $9.8 million in federal stimulus funds</a:t>
            </a:r>
          </a:p>
          <a:p>
            <a:r>
              <a:rPr lang="en-US" sz="1050" dirty="0" smtClean="0"/>
              <a:t>2- Capital Funds include $9.3 million on WSBO- ARPA grant funds for Broadband Expansion in Winlock</a:t>
            </a:r>
            <a:endParaRPr lang="en-US" sz="1050" dirty="0"/>
          </a:p>
        </p:txBody>
      </p:sp>
    </p:spTree>
    <p:extLst>
      <p:ext uri="{BB962C8B-B14F-4D97-AF65-F5344CB8AC3E}">
        <p14:creationId xmlns:p14="http://schemas.microsoft.com/office/powerpoint/2010/main" val="515416354"/>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County employee summary</a:t>
            </a:r>
            <a:endParaRPr lang="en-US" dirty="0"/>
          </a:p>
        </p:txBody>
      </p:sp>
    </p:spTree>
    <p:extLst>
      <p:ext uri="{BB962C8B-B14F-4D97-AF65-F5344CB8AC3E}">
        <p14:creationId xmlns:p14="http://schemas.microsoft.com/office/powerpoint/2010/main" val="3614135996"/>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486400" y="1600200"/>
            <a:ext cx="3352800" cy="5029200"/>
          </a:xfrm>
        </p:spPr>
        <p:txBody>
          <a:bodyPr>
            <a:normAutofit/>
          </a:bodyPr>
          <a:lstStyle/>
          <a:p>
            <a:pPr marL="45720" indent="0">
              <a:buNone/>
            </a:pPr>
            <a:endParaRPr lang="en-US" dirty="0">
              <a:solidFill>
                <a:schemeClr val="tx1"/>
              </a:solidFill>
            </a:endParaRPr>
          </a:p>
          <a:p>
            <a:pPr marL="45720" indent="0">
              <a:buNone/>
            </a:pPr>
            <a:r>
              <a:rPr lang="en-US" dirty="0" smtClean="0"/>
              <a:t>The </a:t>
            </a:r>
            <a:r>
              <a:rPr lang="en-US" dirty="0"/>
              <a:t>BOCC received budget increase requests from offices and departments above the Preliminary Budget totaling $</a:t>
            </a:r>
            <a:r>
              <a:rPr lang="en-US" dirty="0" smtClean="0"/>
              <a:t>2,084,162</a:t>
            </a:r>
          </a:p>
          <a:p>
            <a:pPr marL="45720" indent="0">
              <a:buNone/>
            </a:pPr>
            <a:endParaRPr lang="en-US" dirty="0"/>
          </a:p>
          <a:p>
            <a:pPr marL="45720" indent="0">
              <a:buNone/>
            </a:pPr>
            <a:r>
              <a:rPr lang="en-US" dirty="0"/>
              <a:t>As of 11/21/2022 the BOCC has approved $</a:t>
            </a:r>
            <a:r>
              <a:rPr lang="en-US" dirty="0" smtClean="0"/>
              <a:t>913,645. The General Fund impact from the total approved is </a:t>
            </a:r>
            <a:r>
              <a:rPr lang="en-US" dirty="0"/>
              <a:t>$</a:t>
            </a:r>
            <a:r>
              <a:rPr lang="en-US" dirty="0" smtClean="0"/>
              <a:t>414,682.</a:t>
            </a:r>
            <a:endParaRPr lang="en-US" dirty="0" smtClean="0">
              <a:solidFill>
                <a:schemeClr val="tx1"/>
              </a:solidFill>
            </a:endParaRPr>
          </a:p>
          <a:p>
            <a:pPr marL="45720" indent="0">
              <a:buNone/>
            </a:pPr>
            <a:endParaRPr lang="en-US" dirty="0">
              <a:solidFill>
                <a:schemeClr val="tx1"/>
              </a:solidFill>
            </a:endParaRPr>
          </a:p>
        </p:txBody>
      </p:sp>
      <p:sp>
        <p:nvSpPr>
          <p:cNvPr id="4" name="Title 3"/>
          <p:cNvSpPr>
            <a:spLocks noGrp="1"/>
          </p:cNvSpPr>
          <p:nvPr>
            <p:ph type="title"/>
          </p:nvPr>
        </p:nvSpPr>
        <p:spPr/>
        <p:txBody>
          <a:bodyPr/>
          <a:lstStyle/>
          <a:p>
            <a:r>
              <a:rPr lang="en-US" dirty="0" smtClean="0"/>
              <a:t>Budget increase Requests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1284363"/>
              </p:ext>
            </p:extLst>
          </p:nvPr>
        </p:nvGraphicFramePr>
        <p:xfrm>
          <a:off x="228600" y="1600200"/>
          <a:ext cx="4648200" cy="5120640"/>
        </p:xfrm>
        <a:graphic>
          <a:graphicData uri="http://schemas.openxmlformats.org/drawingml/2006/table">
            <a:tbl>
              <a:tblPr firstRow="1" lastRow="1">
                <a:tableStyleId>{9D7B26C5-4107-4FEC-AEDC-1716B250A1EF}</a:tableStyleId>
              </a:tblPr>
              <a:tblGrid>
                <a:gridCol w="1905000">
                  <a:extLst>
                    <a:ext uri="{9D8B030D-6E8A-4147-A177-3AD203B41FA5}">
                      <a16:colId xmlns:a16="http://schemas.microsoft.com/office/drawing/2014/main" val="1104848164"/>
                    </a:ext>
                  </a:extLst>
                </a:gridCol>
                <a:gridCol w="1345581">
                  <a:extLst>
                    <a:ext uri="{9D8B030D-6E8A-4147-A177-3AD203B41FA5}">
                      <a16:colId xmlns:a16="http://schemas.microsoft.com/office/drawing/2014/main" val="1168491224"/>
                    </a:ext>
                  </a:extLst>
                </a:gridCol>
                <a:gridCol w="1397619">
                  <a:extLst>
                    <a:ext uri="{9D8B030D-6E8A-4147-A177-3AD203B41FA5}">
                      <a16:colId xmlns:a16="http://schemas.microsoft.com/office/drawing/2014/main" val="3757901885"/>
                    </a:ext>
                  </a:extLst>
                </a:gridCol>
              </a:tblGrid>
              <a:tr h="418559">
                <a:tc>
                  <a:txBody>
                    <a:bodyPr/>
                    <a:lstStyle/>
                    <a:p>
                      <a:pPr algn="ctr" fontAlgn="ctr"/>
                      <a:r>
                        <a:rPr lang="en-US" sz="1200" u="none" strike="noStrike" dirty="0">
                          <a:solidFill>
                            <a:schemeClr val="bg2"/>
                          </a:solidFill>
                          <a:effectLst/>
                        </a:rPr>
                        <a:t>Office/Department Name: </a:t>
                      </a:r>
                      <a:endParaRPr lang="en-US" sz="1200" b="1" i="0" u="none" strike="noStrike" dirty="0">
                        <a:solidFill>
                          <a:schemeClr val="bg2"/>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u="none" strike="noStrike" dirty="0">
                          <a:solidFill>
                            <a:schemeClr val="bg2"/>
                          </a:solidFill>
                          <a:effectLst/>
                        </a:rPr>
                        <a:t> Amount Requested:  </a:t>
                      </a:r>
                      <a:endParaRPr lang="en-US" sz="1200" b="0" i="0" u="none" strike="noStrike" dirty="0">
                        <a:solidFill>
                          <a:schemeClr val="bg2"/>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u="none" strike="noStrike" dirty="0" smtClean="0">
                          <a:solidFill>
                            <a:schemeClr val="bg2"/>
                          </a:solidFill>
                          <a:effectLst/>
                        </a:rPr>
                        <a:t>Amount</a:t>
                      </a:r>
                      <a:r>
                        <a:rPr lang="en-US" sz="1200" u="none" strike="noStrike" baseline="0" dirty="0" smtClean="0">
                          <a:solidFill>
                            <a:schemeClr val="bg2"/>
                          </a:solidFill>
                          <a:effectLst/>
                        </a:rPr>
                        <a:t> Approved</a:t>
                      </a:r>
                      <a:endParaRPr lang="en-US" sz="1200" b="1" i="0" u="none" strike="noStrike" dirty="0">
                        <a:solidFill>
                          <a:schemeClr val="bg2"/>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5411918"/>
                  </a:ext>
                </a:extLst>
              </a:tr>
              <a:tr h="247835">
                <a:tc>
                  <a:txBody>
                    <a:bodyPr/>
                    <a:lstStyle/>
                    <a:p>
                      <a:pPr algn="l" fontAlgn="ctr"/>
                      <a:r>
                        <a:rPr lang="en-US" sz="1100" u="none" strike="noStrike" dirty="0">
                          <a:effectLst/>
                        </a:rPr>
                        <a:t>Treasurer</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3,500.00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3,500</a:t>
                      </a:r>
                      <a:endParaRPr lang="en-US" sz="1100" b="0" i="0" u="none" strike="noStrike" dirty="0" smtClean="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04498"/>
                  </a:ext>
                </a:extLst>
              </a:tr>
              <a:tr h="247835">
                <a:tc>
                  <a:txBody>
                    <a:bodyPr/>
                    <a:lstStyle/>
                    <a:p>
                      <a:pPr algn="l" fontAlgn="ctr"/>
                      <a:r>
                        <a:rPr lang="en-US" sz="1100" u="none" strike="noStrike" dirty="0">
                          <a:effectLst/>
                        </a:rPr>
                        <a:t>Assessor</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96,170.00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0.00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277998"/>
                  </a:ext>
                </a:extLst>
              </a:tr>
              <a:tr h="247835">
                <a:tc>
                  <a:txBody>
                    <a:bodyPr/>
                    <a:lstStyle/>
                    <a:p>
                      <a:pPr algn="l" fontAlgn="ctr"/>
                      <a:r>
                        <a:rPr lang="en-US" sz="1100" u="none" strike="noStrike" dirty="0">
                          <a:effectLst/>
                        </a:rPr>
                        <a:t>Assessor</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90,528.00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0.00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140155"/>
                  </a:ext>
                </a:extLst>
              </a:tr>
              <a:tr h="247835">
                <a:tc>
                  <a:txBody>
                    <a:bodyPr/>
                    <a:lstStyle/>
                    <a:p>
                      <a:pPr algn="l" fontAlgn="ctr"/>
                      <a:r>
                        <a:rPr lang="en-US" sz="1100" u="none" strike="noStrike" dirty="0">
                          <a:effectLst/>
                        </a:rPr>
                        <a:t>Superior Court</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22,183.00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22,183</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19794"/>
                  </a:ext>
                </a:extLst>
              </a:tr>
              <a:tr h="247835">
                <a:tc>
                  <a:txBody>
                    <a:bodyPr/>
                    <a:lstStyle/>
                    <a:p>
                      <a:pPr algn="l" fontAlgn="ctr"/>
                      <a:r>
                        <a:rPr lang="en-US" sz="1100" u="none" strike="noStrike" dirty="0">
                          <a:effectLst/>
                        </a:rPr>
                        <a:t>Jail</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338,016.00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112,672</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330374"/>
                  </a:ext>
                </a:extLst>
              </a:tr>
              <a:tr h="247835">
                <a:tc>
                  <a:txBody>
                    <a:bodyPr/>
                    <a:lstStyle/>
                    <a:p>
                      <a:pPr algn="l" fontAlgn="ctr"/>
                      <a:r>
                        <a:rPr lang="en-US" sz="1100" u="none" strike="noStrike" dirty="0">
                          <a:effectLst/>
                        </a:rPr>
                        <a:t>Sheriff</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496,921.00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29,067</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43284"/>
                  </a:ext>
                </a:extLst>
              </a:tr>
              <a:tr h="249947">
                <a:tc>
                  <a:txBody>
                    <a:bodyPr/>
                    <a:lstStyle/>
                    <a:p>
                      <a:pPr algn="l" fontAlgn="ctr"/>
                      <a:r>
                        <a:rPr lang="en-US" sz="1100" u="none" strike="noStrike" dirty="0">
                          <a:effectLst/>
                        </a:rPr>
                        <a:t>Parks and Recreation</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385,000.00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152,000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463721"/>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3,360.00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3,360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269044"/>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93,500.00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93,500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565687"/>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6,806.00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6,803</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287703"/>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10,400.00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10,400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458364"/>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115,800.00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b="0" i="0" u="none" strike="noStrike" dirty="0" smtClean="0">
                          <a:solidFill>
                            <a:schemeClr val="tx1"/>
                          </a:solidFill>
                          <a:effectLst/>
                          <a:latin typeface="Calibri" panose="020F0502020204030204" pitchFamily="34" charset="0"/>
                        </a:rPr>
                        <a:t>115,800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619899"/>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101,000.00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b="0" i="0" u="none" strike="noStrike" dirty="0" smtClean="0">
                          <a:solidFill>
                            <a:schemeClr val="tx1"/>
                          </a:solidFill>
                          <a:effectLst/>
                          <a:latin typeface="Calibri" panose="020F0502020204030204" pitchFamily="34" charset="0"/>
                        </a:rPr>
                        <a:t>101,000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096359"/>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192,000.00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b="0" i="0" u="none" strike="noStrike" dirty="0" smtClean="0">
                          <a:solidFill>
                            <a:schemeClr val="tx1"/>
                          </a:solidFill>
                          <a:effectLst/>
                          <a:latin typeface="Calibri" panose="020F0502020204030204" pitchFamily="34" charset="0"/>
                        </a:rPr>
                        <a:t>192,000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444099"/>
                  </a:ext>
                </a:extLst>
              </a:tr>
              <a:tr h="247835">
                <a:tc>
                  <a:txBody>
                    <a:bodyPr/>
                    <a:lstStyle/>
                    <a:p>
                      <a:pPr algn="l" fontAlgn="ctr"/>
                      <a:r>
                        <a:rPr lang="en-US" sz="1100" u="none" strike="noStrike" dirty="0">
                          <a:effectLst/>
                        </a:rPr>
                        <a:t>Public Health </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69,600.00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b="0" i="0" u="none" strike="noStrike" dirty="0" smtClean="0">
                          <a:solidFill>
                            <a:schemeClr val="tx1"/>
                          </a:solidFill>
                          <a:effectLst/>
                          <a:latin typeface="Calibri" panose="020F0502020204030204" pitchFamily="34" charset="0"/>
                        </a:rPr>
                        <a:t>69,600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533417"/>
                  </a:ext>
                </a:extLst>
              </a:tr>
              <a:tr h="247835">
                <a:tc>
                  <a:txBody>
                    <a:bodyPr/>
                    <a:lstStyle/>
                    <a:p>
                      <a:pPr algn="l" fontAlgn="ctr"/>
                      <a:r>
                        <a:rPr lang="en-US" sz="1100" u="none" strike="noStrike" dirty="0">
                          <a:effectLst/>
                        </a:rPr>
                        <a:t>Coroner</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21,000.00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0.00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731211"/>
                  </a:ext>
                </a:extLst>
              </a:tr>
              <a:tr h="152400">
                <a:tc>
                  <a:txBody>
                    <a:bodyPr/>
                    <a:lstStyle/>
                    <a:p>
                      <a:pPr algn="l" fontAlgn="ctr"/>
                      <a:r>
                        <a:rPr lang="en-US" sz="1100" u="none" strike="noStrike" dirty="0">
                          <a:effectLst/>
                        </a:rPr>
                        <a:t>Coroner</a:t>
                      </a:r>
                      <a:endParaRPr lang="en-US" sz="11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            38,378.00 </a:t>
                      </a:r>
                      <a:endParaRPr lang="en-US" sz="11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100" u="none" strike="noStrike" dirty="0" smtClean="0">
                          <a:effectLst/>
                        </a:rPr>
                        <a:t>1,760</a:t>
                      </a:r>
                      <a:endParaRPr lang="en-US" sz="11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5009596"/>
                  </a:ext>
                </a:extLst>
              </a:tr>
              <a:tr h="167640">
                <a:tc>
                  <a:txBody>
                    <a:bodyPr/>
                    <a:lstStyle/>
                    <a:p>
                      <a:pPr algn="l" fontAlgn="ctr"/>
                      <a:r>
                        <a:rPr lang="en-US" sz="1100" u="none" strike="noStrike" dirty="0" smtClean="0">
                          <a:solidFill>
                            <a:schemeClr val="bg2"/>
                          </a:solidFill>
                          <a:effectLst/>
                        </a:rPr>
                        <a:t>Total </a:t>
                      </a:r>
                      <a:endParaRPr lang="en-US" sz="1100" b="1" i="0" u="none" strike="noStrike" dirty="0">
                        <a:solidFill>
                          <a:schemeClr val="bg2"/>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u="none" strike="noStrike" dirty="0" smtClean="0">
                          <a:solidFill>
                            <a:schemeClr val="bg2"/>
                          </a:solidFill>
                          <a:effectLst/>
                        </a:rPr>
                        <a:t>2,084,162</a:t>
                      </a:r>
                      <a:endParaRPr lang="en-US" sz="1100" b="0" i="0" u="none" strike="noStrike" dirty="0">
                        <a:solidFill>
                          <a:schemeClr val="bg2"/>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ctr"/>
                      <a:r>
                        <a:rPr lang="en-US" sz="1100" u="none" strike="noStrike" dirty="0" smtClean="0">
                          <a:solidFill>
                            <a:schemeClr val="bg2"/>
                          </a:solidFill>
                          <a:effectLst/>
                        </a:rPr>
                        <a:t>913,645</a:t>
                      </a:r>
                      <a:endParaRPr lang="en-US" sz="1100" b="0" i="0" u="none" strike="noStrike" dirty="0">
                        <a:solidFill>
                          <a:schemeClr val="bg2"/>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23272411"/>
                  </a:ext>
                </a:extLst>
              </a:tr>
            </a:tbl>
          </a:graphicData>
        </a:graphic>
      </p:graphicFrame>
    </p:spTree>
    <p:extLst>
      <p:ext uri="{BB962C8B-B14F-4D97-AF65-F5344CB8AC3E}">
        <p14:creationId xmlns:p14="http://schemas.microsoft.com/office/powerpoint/2010/main" val="2794678232"/>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676400"/>
            <a:ext cx="7848600" cy="5029200"/>
          </a:xfrm>
        </p:spPr>
        <p:txBody>
          <a:bodyPr>
            <a:normAutofit/>
          </a:bodyPr>
          <a:lstStyle/>
          <a:p>
            <a:pPr marL="45720" indent="0">
              <a:buNone/>
            </a:pPr>
            <a:r>
              <a:rPr lang="en-US" sz="1600" b="1" dirty="0" smtClean="0"/>
              <a:t>Fund Balance Review</a:t>
            </a:r>
          </a:p>
          <a:p>
            <a:r>
              <a:rPr lang="en-US" sz="1600" dirty="0" smtClean="0"/>
              <a:t>$14.7 million Fund Balance including - $1.5 reserve </a:t>
            </a:r>
          </a:p>
          <a:p>
            <a:r>
              <a:rPr lang="en-US" sz="1600" dirty="0" smtClean="0"/>
              <a:t>$2.3 million estimated use of fund balance as submitted by offices and </a:t>
            </a:r>
            <a:r>
              <a:rPr lang="en-US" sz="1600" dirty="0" smtClean="0"/>
              <a:t>departments for YE 2022</a:t>
            </a:r>
            <a:endParaRPr lang="en-US" sz="1600" dirty="0" smtClean="0"/>
          </a:p>
          <a:p>
            <a:r>
              <a:rPr lang="en-US" sz="1600" dirty="0" smtClean="0"/>
              <a:t>$12.4 million estimated 2022 YE/2023 beginning Fund Balance</a:t>
            </a:r>
          </a:p>
          <a:p>
            <a:r>
              <a:rPr lang="en-US" sz="1600" dirty="0" smtClean="0"/>
              <a:t>$3.9 million budgeted use in the preliminary 2023 budget</a:t>
            </a:r>
          </a:p>
          <a:p>
            <a:r>
              <a:rPr lang="en-US" sz="1600" dirty="0" smtClean="0"/>
              <a:t>$8.5 million estimated (Budgeted)Fund Balance  </a:t>
            </a:r>
          </a:p>
          <a:p>
            <a:pPr marL="45720" indent="0">
              <a:buNone/>
            </a:pPr>
            <a:endParaRPr lang="en-US" sz="1600" b="1" dirty="0" smtClean="0"/>
          </a:p>
          <a:p>
            <a:pPr marL="45720" indent="0">
              <a:buNone/>
            </a:pPr>
            <a:r>
              <a:rPr lang="en-US" sz="1600" b="1" dirty="0" smtClean="0"/>
              <a:t>Revenue Changes to the Preliminary</a:t>
            </a:r>
          </a:p>
          <a:p>
            <a:pPr marL="45720" indent="0">
              <a:buNone/>
            </a:pPr>
            <a:r>
              <a:rPr lang="en-US" sz="1600" dirty="0" smtClean="0"/>
              <a:t>Investment Interest revenue $</a:t>
            </a:r>
            <a:r>
              <a:rPr lang="en-US" sz="1600" dirty="0" err="1" smtClean="0"/>
              <a:t>350K</a:t>
            </a:r>
            <a:endParaRPr lang="en-US" sz="1600" dirty="0" smtClean="0"/>
          </a:p>
          <a:p>
            <a:pPr marL="45720" indent="0">
              <a:buNone/>
            </a:pPr>
            <a:r>
              <a:rPr lang="en-US" sz="1600" dirty="0" smtClean="0"/>
              <a:t>Property Taxes – New Construction and State Assessed Utilities only $TBD</a:t>
            </a:r>
            <a:endParaRPr lang="en-US" sz="1600" dirty="0"/>
          </a:p>
          <a:p>
            <a:pPr marL="45720" indent="0">
              <a:buNone/>
            </a:pPr>
            <a:endParaRPr lang="en-US" sz="1600" b="1" dirty="0" smtClean="0"/>
          </a:p>
          <a:p>
            <a:pPr marL="45720" indent="0">
              <a:buNone/>
            </a:pPr>
            <a:r>
              <a:rPr lang="en-US" sz="1600" b="1" dirty="0" smtClean="0"/>
              <a:t>Expenditure Changes </a:t>
            </a:r>
            <a:r>
              <a:rPr lang="en-US" sz="1600" b="1" dirty="0" smtClean="0"/>
              <a:t>to the Preliminary  </a:t>
            </a:r>
          </a:p>
          <a:p>
            <a:pPr marL="45720" indent="0">
              <a:buNone/>
            </a:pPr>
            <a:r>
              <a:rPr lang="en-US" sz="1600" dirty="0" smtClean="0"/>
              <a:t>Interfund Rates </a:t>
            </a:r>
            <a:r>
              <a:rPr lang="en-US" sz="1600" dirty="0" smtClean="0"/>
              <a:t>$</a:t>
            </a:r>
            <a:r>
              <a:rPr lang="en-US" sz="1600" dirty="0" err="1" smtClean="0"/>
              <a:t>183k</a:t>
            </a:r>
            <a:endParaRPr lang="en-US" sz="1600" dirty="0" smtClean="0"/>
          </a:p>
          <a:p>
            <a:pPr marL="45720" indent="0">
              <a:buNone/>
            </a:pPr>
            <a:r>
              <a:rPr lang="en-US" sz="1600" dirty="0" smtClean="0"/>
              <a:t>New Public Defense </a:t>
            </a:r>
            <a:r>
              <a:rPr lang="en-US" sz="1600" dirty="0" smtClean="0"/>
              <a:t>Coordinator $</a:t>
            </a:r>
            <a:r>
              <a:rPr lang="en-US" sz="1600" dirty="0" err="1" smtClean="0"/>
              <a:t>98K</a:t>
            </a:r>
            <a:endParaRPr lang="en-US" sz="1600" dirty="0" smtClean="0"/>
          </a:p>
          <a:p>
            <a:pPr marL="45720" indent="0">
              <a:buNone/>
            </a:pPr>
            <a:r>
              <a:rPr lang="en-US" sz="1600" dirty="0" smtClean="0"/>
              <a:t>Approved budget increase requests $</a:t>
            </a:r>
            <a:r>
              <a:rPr lang="en-US" sz="1600" dirty="0" err="1" smtClean="0"/>
              <a:t>414K</a:t>
            </a:r>
            <a:endParaRPr lang="en-US" sz="1600" dirty="0" smtClean="0"/>
          </a:p>
          <a:p>
            <a:pPr marL="45720" indent="0">
              <a:buNone/>
            </a:pPr>
            <a:endParaRPr lang="en-US" sz="1600" dirty="0" smtClean="0"/>
          </a:p>
          <a:p>
            <a:pPr marL="45720" indent="0">
              <a:buNone/>
            </a:pPr>
            <a:endParaRPr lang="en-US" sz="1600" dirty="0"/>
          </a:p>
        </p:txBody>
      </p:sp>
      <p:sp>
        <p:nvSpPr>
          <p:cNvPr id="4" name="Title 3"/>
          <p:cNvSpPr>
            <a:spLocks noGrp="1"/>
          </p:cNvSpPr>
          <p:nvPr>
            <p:ph type="title"/>
          </p:nvPr>
        </p:nvSpPr>
        <p:spPr/>
        <p:txBody>
          <a:bodyPr/>
          <a:lstStyle/>
          <a:p>
            <a:r>
              <a:rPr lang="en-US" dirty="0" smtClean="0"/>
              <a:t>Fund Balance </a:t>
            </a:r>
            <a:endParaRPr lang="en-US" dirty="0"/>
          </a:p>
        </p:txBody>
      </p:sp>
    </p:spTree>
    <p:extLst>
      <p:ext uri="{BB962C8B-B14F-4D97-AF65-F5344CB8AC3E}">
        <p14:creationId xmlns:p14="http://schemas.microsoft.com/office/powerpoint/2010/main" val="3390654836"/>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4" highlightClick="1">
              <a:snd r:embed="rId3" name="click.wav"/>
            </a:hlinkClick>
          </p:cNvPr>
          <p:cNvPicPr>
            <a:picLocks noGrp="1" noChangeAspect="1"/>
          </p:cNvPicPr>
          <p:nvPr>
            <p:ph idx="1"/>
          </p:nvPr>
        </p:nvPicPr>
        <p:blipFill>
          <a:blip r:embed="rId5"/>
          <a:stretch>
            <a:fillRect/>
          </a:stretch>
        </p:blipFill>
        <p:spPr>
          <a:xfrm>
            <a:off x="664932" y="1719263"/>
            <a:ext cx="7839536" cy="4406900"/>
          </a:xfrm>
          <a:prstGeom prst="rect">
            <a:avLst/>
          </a:prstGeom>
        </p:spPr>
      </p:pic>
      <p:sp>
        <p:nvSpPr>
          <p:cNvPr id="3" name="Title 2">
            <a:extLst>
              <a:ext uri="{FF2B5EF4-FFF2-40B4-BE49-F238E27FC236}">
                <a16:creationId xmlns:a16="http://schemas.microsoft.com/office/drawing/2014/main" id="{766C09B3-5B0A-4732-8213-B3E51200E9EF}"/>
              </a:ext>
            </a:extLst>
          </p:cNvPr>
          <p:cNvSpPr>
            <a:spLocks noGrp="1"/>
          </p:cNvSpPr>
          <p:nvPr>
            <p:ph type="title"/>
          </p:nvPr>
        </p:nvSpPr>
        <p:spPr/>
        <p:txBody>
          <a:bodyPr/>
          <a:lstStyle/>
          <a:p>
            <a:r>
              <a:rPr lang="en-US" dirty="0" smtClean="0"/>
              <a:t>Budget to Actuals comparison </a:t>
            </a:r>
            <a:br>
              <a:rPr lang="en-US" dirty="0" smtClean="0"/>
            </a:br>
            <a:r>
              <a:rPr lang="en-US" sz="1200" dirty="0" smtClean="0"/>
              <a:t>2017 -2021 </a:t>
            </a:r>
            <a:r>
              <a:rPr lang="en-US" sz="1200" dirty="0" smtClean="0"/>
              <a:t>Actuals</a:t>
            </a:r>
            <a:br>
              <a:rPr lang="en-US" sz="1200" dirty="0" smtClean="0"/>
            </a:br>
            <a:r>
              <a:rPr lang="en-US" sz="1200" dirty="0" smtClean="0"/>
              <a:t>2022 Estimates</a:t>
            </a:r>
            <a:br>
              <a:rPr lang="en-US" sz="1200" dirty="0" smtClean="0"/>
            </a:br>
            <a:r>
              <a:rPr lang="en-US" sz="1200" dirty="0" smtClean="0"/>
              <a:t>2023 Preliminary Budget</a:t>
            </a:r>
            <a:endParaRPr lang="en-US" dirty="0"/>
          </a:p>
        </p:txBody>
      </p:sp>
    </p:spTree>
    <p:extLst>
      <p:ext uri="{BB962C8B-B14F-4D97-AF65-F5344CB8AC3E}">
        <p14:creationId xmlns:p14="http://schemas.microsoft.com/office/powerpoint/2010/main" val="903882654"/>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38800"/>
            <a:ext cx="8077200" cy="1077218"/>
          </a:xfrm>
          <a:prstGeom prst="rect">
            <a:avLst/>
          </a:prstGeom>
        </p:spPr>
        <p:txBody>
          <a:bodyPr wrap="square">
            <a:spAutoFit/>
          </a:bodyPr>
          <a:lstStyle/>
          <a:p>
            <a:r>
              <a:rPr lang="en-US" sz="3200" dirty="0" smtClean="0">
                <a:hlinkClick r:id="rId3"/>
              </a:rPr>
              <a:t>https</a:t>
            </a:r>
            <a:r>
              <a:rPr lang="en-US" sz="3200" dirty="0">
                <a:hlinkClick r:id="rId3"/>
              </a:rPr>
              <a:t>://</a:t>
            </a:r>
            <a:r>
              <a:rPr lang="en-US" sz="3200" dirty="0" err="1">
                <a:hlinkClick r:id="rId3"/>
              </a:rPr>
              <a:t>lewiscountywa.opengov.com</a:t>
            </a:r>
            <a:r>
              <a:rPr lang="en-US" sz="3200" dirty="0" smtClean="0">
                <a:hlinkClick r:id="rId3"/>
              </a:rPr>
              <a:t>/</a:t>
            </a:r>
            <a:endParaRPr lang="en-US" sz="3200" dirty="0" smtClean="0"/>
          </a:p>
          <a:p>
            <a:endParaRPr lang="en-US" sz="3200" dirty="0"/>
          </a:p>
        </p:txBody>
      </p:sp>
      <p:pic>
        <p:nvPicPr>
          <p:cNvPr id="3" name="Picture 2"/>
          <p:cNvPicPr>
            <a:picLocks noChangeAspect="1"/>
          </p:cNvPicPr>
          <p:nvPr/>
        </p:nvPicPr>
        <p:blipFill>
          <a:blip r:embed="rId4"/>
          <a:stretch>
            <a:fillRect/>
          </a:stretch>
        </p:blipFill>
        <p:spPr>
          <a:xfrm>
            <a:off x="685800" y="2209800"/>
            <a:ext cx="6477000" cy="31261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152400" y="304800"/>
            <a:ext cx="8382000" cy="2062103"/>
          </a:xfrm>
          <a:prstGeom prst="rect">
            <a:avLst/>
          </a:prstGeom>
          <a:noFill/>
        </p:spPr>
        <p:txBody>
          <a:bodyPr wrap="square" rtlCol="0">
            <a:spAutoFit/>
          </a:bodyPr>
          <a:lstStyle/>
          <a:p>
            <a:pPr algn="ctr"/>
            <a:r>
              <a:rPr lang="en-US" sz="2800" dirty="0" smtClean="0"/>
              <a:t>LAUNCH OF OPENGOV FINANCIAL</a:t>
            </a:r>
          </a:p>
          <a:p>
            <a:pPr algn="ctr"/>
            <a:r>
              <a:rPr lang="en-US" sz="2800" dirty="0" smtClean="0"/>
              <a:t> TRANSPARENCY PORTAL</a:t>
            </a:r>
          </a:p>
          <a:p>
            <a:r>
              <a:rPr lang="en-US" sz="2400" dirty="0" smtClean="0">
                <a:hlinkClick r:id="rId5"/>
              </a:rPr>
              <a:t>https</a:t>
            </a:r>
            <a:r>
              <a:rPr lang="en-US" sz="2400" dirty="0">
                <a:hlinkClick r:id="rId5"/>
              </a:rPr>
              <a:t>://</a:t>
            </a:r>
            <a:r>
              <a:rPr lang="en-US" sz="2400" dirty="0">
                <a:hlinkClick r:id="rId5"/>
              </a:rPr>
              <a:t>lewiscountywa.gov</a:t>
            </a:r>
            <a:r>
              <a:rPr lang="en-US" sz="2400" dirty="0">
                <a:hlinkClick r:id="rId5"/>
              </a:rPr>
              <a:t>/departments/budget/</a:t>
            </a:r>
            <a:r>
              <a:rPr lang="en-US" sz="2400" dirty="0">
                <a:hlinkClick r:id="rId5"/>
              </a:rPr>
              <a:t>lewis</a:t>
            </a:r>
            <a:r>
              <a:rPr lang="en-US" sz="2400" dirty="0">
                <a:hlinkClick r:id="rId5"/>
              </a:rPr>
              <a:t>-county-budget/2023-budget</a:t>
            </a:r>
            <a:r>
              <a:rPr lang="en-US" sz="2400" dirty="0" smtClean="0">
                <a:hlinkClick r:id="rId5"/>
              </a:rPr>
              <a:t>/</a:t>
            </a:r>
            <a:endParaRPr lang="en-US" sz="2400" dirty="0" smtClean="0"/>
          </a:p>
          <a:p>
            <a:endParaRPr lang="en-US" sz="2400" dirty="0"/>
          </a:p>
        </p:txBody>
      </p:sp>
    </p:spTree>
    <p:extLst>
      <p:ext uri="{BB962C8B-B14F-4D97-AF65-F5344CB8AC3E}">
        <p14:creationId xmlns:p14="http://schemas.microsoft.com/office/powerpoint/2010/main" val="677935330"/>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pPr marL="45720" indent="0">
              <a:buNone/>
            </a:pPr>
            <a:r>
              <a:rPr lang="en-US" b="1" dirty="0" smtClean="0"/>
              <a:t>Incorporate Final Changes:</a:t>
            </a:r>
          </a:p>
          <a:p>
            <a:r>
              <a:rPr lang="en-US" dirty="0" smtClean="0"/>
              <a:t>Property Tax budget updates for new construction, state-assessed utilities and 0%-1% increase. </a:t>
            </a:r>
          </a:p>
          <a:p>
            <a:pPr marL="45720" indent="0">
              <a:buNone/>
            </a:pPr>
            <a:endParaRPr lang="en-US" dirty="0" smtClean="0"/>
          </a:p>
          <a:p>
            <a:r>
              <a:rPr lang="en-US" dirty="0" smtClean="0"/>
              <a:t>Update the Final Budget for </a:t>
            </a:r>
            <a:r>
              <a:rPr lang="en-US" dirty="0" smtClean="0"/>
              <a:t>BOCC-approved </a:t>
            </a:r>
            <a:r>
              <a:rPr lang="en-US" dirty="0" smtClean="0"/>
              <a:t>department and office budget increase requests, new revenue projections and grant funds. </a:t>
            </a:r>
          </a:p>
          <a:p>
            <a:pPr marL="45720" indent="0">
              <a:buNone/>
            </a:pPr>
            <a:endParaRPr lang="en-US" dirty="0" smtClean="0"/>
          </a:p>
          <a:p>
            <a:pPr marL="45720" indent="0">
              <a:buNone/>
            </a:pPr>
            <a:r>
              <a:rPr lang="en-US" b="1" dirty="0" smtClean="0"/>
              <a:t>Final Budget Hearings </a:t>
            </a:r>
            <a:r>
              <a:rPr lang="en-US" b="1" dirty="0" smtClean="0"/>
              <a:t>12/5/2022:</a:t>
            </a:r>
            <a:endParaRPr lang="en-US" b="1" dirty="0" smtClean="0"/>
          </a:p>
          <a:p>
            <a:r>
              <a:rPr lang="en-US" dirty="0" smtClean="0"/>
              <a:t>Setting property tax levies for both the General and Roads</a:t>
            </a:r>
          </a:p>
          <a:p>
            <a:r>
              <a:rPr lang="en-US" dirty="0" smtClean="0"/>
              <a:t>Adopting the Final </a:t>
            </a:r>
            <a:r>
              <a:rPr lang="en-US" dirty="0" smtClean="0"/>
              <a:t>2023 </a:t>
            </a:r>
            <a:r>
              <a:rPr lang="en-US" dirty="0" smtClean="0"/>
              <a:t>Budget and Capital Plan </a:t>
            </a: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2476662625"/>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$15.6 million State and Local Fiscal Recovery Funds (SLFRF) </a:t>
            </a:r>
            <a:r>
              <a:rPr lang="en-US" dirty="0"/>
              <a:t>allocated to Lewis </a:t>
            </a:r>
            <a:r>
              <a:rPr lang="en-US" dirty="0" smtClean="0"/>
              <a:t>County- Funds </a:t>
            </a:r>
            <a:r>
              <a:rPr lang="en-US" dirty="0"/>
              <a:t>must be obligated by 12/2024 and expended by </a:t>
            </a:r>
            <a:r>
              <a:rPr lang="en-US" dirty="0" smtClean="0"/>
              <a:t>12/2026. Requires reporting</a:t>
            </a:r>
            <a:endParaRPr lang="en-US" dirty="0"/>
          </a:p>
          <a:p>
            <a:pPr marL="45720" indent="0">
              <a:buNone/>
            </a:pPr>
            <a:endParaRPr lang="en-US" dirty="0"/>
          </a:p>
          <a:p>
            <a:r>
              <a:rPr lang="en-US" dirty="0" smtClean="0"/>
              <a:t>$3 million Local and Tribal Consistency Fund (</a:t>
            </a:r>
            <a:r>
              <a:rPr lang="en-US" dirty="0" smtClean="0"/>
              <a:t>LATCF</a:t>
            </a:r>
            <a:r>
              <a:rPr lang="en-US" dirty="0" smtClean="0"/>
              <a:t>). No end date on the funds- can be used for eligible general governmental services. Requires reporting </a:t>
            </a:r>
          </a:p>
          <a:p>
            <a:pPr marL="45720" indent="0">
              <a:buNone/>
            </a:pPr>
            <a:endParaRPr lang="en-US" dirty="0"/>
          </a:p>
          <a:p>
            <a:r>
              <a:rPr lang="en-US" dirty="0"/>
              <a:t>Linked to the </a:t>
            </a:r>
            <a:r>
              <a:rPr lang="en-US" dirty="0" smtClean="0"/>
              <a:t>Strategic </a:t>
            </a:r>
            <a:r>
              <a:rPr lang="en-US" dirty="0"/>
              <a:t>Directives outlined in the </a:t>
            </a:r>
          </a:p>
          <a:p>
            <a:pPr marL="45720" indent="0">
              <a:buNone/>
            </a:pPr>
            <a:r>
              <a:rPr lang="en-US" dirty="0"/>
              <a:t>   five-year Strategic Plan</a:t>
            </a:r>
          </a:p>
          <a:p>
            <a:pPr marL="45720" indent="0">
              <a:buNone/>
            </a:pPr>
            <a:endParaRPr lang="en-US" dirty="0"/>
          </a:p>
          <a:p>
            <a:r>
              <a:rPr lang="en-US" dirty="0"/>
              <a:t>Focused on creating long-term investments with limited</a:t>
            </a:r>
          </a:p>
          <a:p>
            <a:pPr marL="45720" indent="0">
              <a:buNone/>
            </a:pPr>
            <a:r>
              <a:rPr lang="en-US" dirty="0"/>
              <a:t>   long-term liability</a:t>
            </a:r>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a:t>American rescue plan funds</a:t>
            </a:r>
          </a:p>
        </p:txBody>
      </p:sp>
    </p:spTree>
    <p:extLst>
      <p:ext uri="{BB962C8B-B14F-4D97-AF65-F5344CB8AC3E}">
        <p14:creationId xmlns:p14="http://schemas.microsoft.com/office/powerpoint/2010/main" val="2615423988"/>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52400" y="1828800"/>
            <a:ext cx="7549664" cy="4648200"/>
          </a:xfrm>
          <a:prstGeom prst="rect">
            <a:avLst/>
          </a:prstGeom>
        </p:spPr>
      </p:pic>
      <p:sp>
        <p:nvSpPr>
          <p:cNvPr id="7" name="Title 6"/>
          <p:cNvSpPr>
            <a:spLocks noGrp="1"/>
          </p:cNvSpPr>
          <p:nvPr>
            <p:ph type="title"/>
          </p:nvPr>
        </p:nvSpPr>
        <p:spPr/>
        <p:txBody>
          <a:bodyPr/>
          <a:lstStyle/>
          <a:p>
            <a:r>
              <a:rPr lang="en-US" dirty="0" smtClean="0"/>
              <a:t>Strategic PLANNING</a:t>
            </a:r>
            <a:endParaRPr lang="en-US" dirty="0"/>
          </a:p>
        </p:txBody>
      </p:sp>
      <p:sp>
        <p:nvSpPr>
          <p:cNvPr id="3" name="Text Placeholder 2"/>
          <p:cNvSpPr>
            <a:spLocks noGrp="1"/>
          </p:cNvSpPr>
          <p:nvPr>
            <p:ph type="body" sz="half" idx="4294967295"/>
          </p:nvPr>
        </p:nvSpPr>
        <p:spPr>
          <a:xfrm>
            <a:off x="8001000" y="1466850"/>
            <a:ext cx="1143000" cy="4171950"/>
          </a:xfrm>
        </p:spPr>
        <p:txBody>
          <a:bodyPr vert="vert">
            <a:noAutofit/>
          </a:bodyPr>
          <a:lstStyle/>
          <a:p>
            <a:pPr marL="45720" indent="0" algn="ctr">
              <a:buNone/>
            </a:pPr>
            <a:r>
              <a:rPr lang="en-US" sz="4800" dirty="0" smtClean="0"/>
              <a:t>Vision 2025</a:t>
            </a:r>
            <a:endParaRPr lang="en-US" sz="4800" dirty="0"/>
          </a:p>
        </p:txBody>
      </p:sp>
      <p:pic>
        <p:nvPicPr>
          <p:cNvPr id="5" name="Picture 4"/>
          <p:cNvPicPr>
            <a:picLocks noChangeAspect="1"/>
          </p:cNvPicPr>
          <p:nvPr/>
        </p:nvPicPr>
        <p:blipFill>
          <a:blip r:embed="rId4"/>
          <a:stretch>
            <a:fillRect/>
          </a:stretch>
        </p:blipFill>
        <p:spPr>
          <a:xfrm>
            <a:off x="7772400" y="5508626"/>
            <a:ext cx="1257300" cy="968374"/>
          </a:xfrm>
          <a:prstGeom prst="rect">
            <a:avLst/>
          </a:prstGeom>
        </p:spPr>
      </p:pic>
    </p:spTree>
    <p:extLst>
      <p:ext uri="{BB962C8B-B14F-4D97-AF65-F5344CB8AC3E}">
        <p14:creationId xmlns:p14="http://schemas.microsoft.com/office/powerpoint/2010/main" val="3299825940"/>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POINTS</a:t>
            </a:r>
          </a:p>
        </p:txBody>
      </p:sp>
      <p:graphicFrame>
        <p:nvGraphicFramePr>
          <p:cNvPr id="5" name="Diagram 4"/>
          <p:cNvGraphicFramePr/>
          <p:nvPr>
            <p:extLst>
              <p:ext uri="{D42A27DB-BD31-4B8C-83A1-F6EECF244321}">
                <p14:modId xmlns:p14="http://schemas.microsoft.com/office/powerpoint/2010/main" val="648455566"/>
              </p:ext>
            </p:extLst>
          </p:nvPr>
        </p:nvGraphicFramePr>
        <p:xfrm>
          <a:off x="381000" y="1827275"/>
          <a:ext cx="8229599"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20798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CWood\AppData\Local\Microsoft\Windows\Temporary Internet Files\Content.Outlook\DBJC8QQR\Lewis_County_Logo_High_Res 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201" y="1612900"/>
            <a:ext cx="4314139" cy="37546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412571"/>
            <a:ext cx="4652940" cy="1200329"/>
          </a:xfrm>
          <a:prstGeom prst="rect">
            <a:avLst/>
          </a:prstGeom>
        </p:spPr>
        <p:txBody>
          <a:bodyPr wrap="none">
            <a:spAutoFit/>
          </a:bodyPr>
          <a:lstStyle/>
          <a:p>
            <a:r>
              <a:rPr lang="en-US" sz="7200" dirty="0" smtClean="0"/>
              <a:t>THANK YOU</a:t>
            </a:r>
            <a:endParaRPr lang="en-US" sz="7200" dirty="0"/>
          </a:p>
        </p:txBody>
      </p:sp>
      <p:sp>
        <p:nvSpPr>
          <p:cNvPr id="4" name="TextBox 3"/>
          <p:cNvSpPr txBox="1"/>
          <p:nvPr/>
        </p:nvSpPr>
        <p:spPr>
          <a:xfrm>
            <a:off x="381000" y="5367589"/>
            <a:ext cx="6172200" cy="923330"/>
          </a:xfrm>
          <a:prstGeom prst="rect">
            <a:avLst/>
          </a:prstGeom>
          <a:noFill/>
        </p:spPr>
        <p:txBody>
          <a:bodyPr wrap="square" rtlCol="0">
            <a:spAutoFit/>
          </a:bodyPr>
          <a:lstStyle/>
          <a:p>
            <a:r>
              <a:rPr lang="en-US" dirty="0" smtClean="0"/>
              <a:t>For questions please contact: </a:t>
            </a:r>
          </a:p>
          <a:p>
            <a:r>
              <a:rPr lang="en-US" dirty="0" smtClean="0"/>
              <a:t>County Manager Erik Martin at 360-740-2697</a:t>
            </a:r>
          </a:p>
          <a:p>
            <a:r>
              <a:rPr lang="en-US" dirty="0" smtClean="0"/>
              <a:t>Budget Administrator Becky Butler at 360-740-1198</a:t>
            </a:r>
            <a:endParaRPr lang="en-US" dirty="0"/>
          </a:p>
        </p:txBody>
      </p:sp>
    </p:spTree>
    <p:extLst>
      <p:ext uri="{BB962C8B-B14F-4D97-AF65-F5344CB8AC3E}">
        <p14:creationId xmlns:p14="http://schemas.microsoft.com/office/powerpoint/2010/main" val="4124522532"/>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6BCF4-7AA3-42F9-810B-5211D1CDAE28}"/>
              </a:ext>
            </a:extLst>
          </p:cNvPr>
          <p:cNvSpPr>
            <a:spLocks noGrp="1"/>
          </p:cNvSpPr>
          <p:nvPr>
            <p:ph idx="1"/>
          </p:nvPr>
        </p:nvSpPr>
        <p:spPr>
          <a:xfrm>
            <a:off x="380999" y="1719071"/>
            <a:ext cx="8407893" cy="3081529"/>
          </a:xfrm>
        </p:spPr>
        <p:txBody>
          <a:bodyPr>
            <a:normAutofit fontScale="92500"/>
          </a:bodyPr>
          <a:lstStyle/>
          <a:p>
            <a:pPr marL="742950" lvl="1" indent="-285750"/>
            <a:endParaRPr lang="en-US" sz="1900" dirty="0"/>
          </a:p>
          <a:p>
            <a:r>
              <a:rPr lang="en-US" dirty="0">
                <a:solidFill>
                  <a:schemeClr val="tx1"/>
                </a:solidFill>
              </a:rPr>
              <a:t>A budget is a legal document that gives local government officials the authority to incur obligations and pay expenses. </a:t>
            </a:r>
          </a:p>
          <a:p>
            <a:endParaRPr lang="en-US" dirty="0">
              <a:solidFill>
                <a:schemeClr val="tx1"/>
              </a:solidFill>
            </a:endParaRPr>
          </a:p>
          <a:p>
            <a:r>
              <a:rPr lang="en-US" dirty="0">
                <a:solidFill>
                  <a:schemeClr val="tx1"/>
                </a:solidFill>
              </a:rPr>
              <a:t>It allocates resources among departments and </a:t>
            </a:r>
            <a:r>
              <a:rPr lang="en-US" dirty="0" smtClean="0">
                <a:solidFill>
                  <a:schemeClr val="tx1"/>
                </a:solidFill>
              </a:rPr>
              <a:t>offices and controls </a:t>
            </a:r>
            <a:r>
              <a:rPr lang="en-US" dirty="0">
                <a:solidFill>
                  <a:schemeClr val="tx1"/>
                </a:solidFill>
              </a:rPr>
              <a:t>spending.</a:t>
            </a:r>
          </a:p>
          <a:p>
            <a:pPr marL="45720" indent="0">
              <a:buNone/>
            </a:pPr>
            <a:endParaRPr lang="en-US" dirty="0">
              <a:solidFill>
                <a:schemeClr val="tx1"/>
              </a:solidFill>
            </a:endParaRPr>
          </a:p>
          <a:p>
            <a:r>
              <a:rPr lang="en-US" dirty="0">
                <a:solidFill>
                  <a:schemeClr val="tx1"/>
                </a:solidFill>
              </a:rPr>
              <a:t>A budget can also be an evaluation tool, comparing commitments made in the previous year’s budget with actual accomplishments. </a:t>
            </a:r>
          </a:p>
          <a:p>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a:t>THE BUDGET PURPOSE</a:t>
            </a:r>
          </a:p>
        </p:txBody>
      </p:sp>
      <p:sp>
        <p:nvSpPr>
          <p:cNvPr id="5" name="Rectangle 4"/>
          <p:cNvSpPr/>
          <p:nvPr/>
        </p:nvSpPr>
        <p:spPr>
          <a:xfrm>
            <a:off x="203075" y="5063710"/>
            <a:ext cx="8763740" cy="1477328"/>
          </a:xfrm>
          <a:prstGeom prst="rect">
            <a:avLst/>
          </a:prstGeom>
        </p:spPr>
        <p:txBody>
          <a:bodyPr wrap="square">
            <a:spAutoFit/>
          </a:bodyPr>
          <a:lstStyle/>
          <a:p>
            <a:r>
              <a:rPr lang="en-US" dirty="0"/>
              <a:t>The statutory deadlines for the county budget process conclude with a public hearing and budget adoption in October. However, RCW 36.40.071 allows counties to use an alternative budget adoption process culminating in December and allows counties to adjust the other budget deadlines as needed to meet the later deadline. Most counties use this alternative budget process. </a:t>
            </a:r>
          </a:p>
        </p:txBody>
      </p:sp>
    </p:spTree>
    <p:extLst>
      <p:ext uri="{BB962C8B-B14F-4D97-AF65-F5344CB8AC3E}">
        <p14:creationId xmlns:p14="http://schemas.microsoft.com/office/powerpoint/2010/main" val="930330073"/>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45404360"/>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B66081B-D2D5-4D26-B144-C332C63A190D}"/>
              </a:ext>
            </a:extLst>
          </p:cNvPr>
          <p:cNvSpPr>
            <a:spLocks noGrp="1"/>
          </p:cNvSpPr>
          <p:nvPr>
            <p:ph type="title"/>
          </p:nvPr>
        </p:nvSpPr>
        <p:spPr/>
        <p:txBody>
          <a:bodyPr/>
          <a:lstStyle/>
          <a:p>
            <a:r>
              <a:rPr lang="en-US" dirty="0"/>
              <a:t>BUDGET  TIMELINE</a:t>
            </a:r>
          </a:p>
        </p:txBody>
      </p:sp>
    </p:spTree>
    <p:extLst>
      <p:ext uri="{BB962C8B-B14F-4D97-AF65-F5344CB8AC3E}">
        <p14:creationId xmlns:p14="http://schemas.microsoft.com/office/powerpoint/2010/main" val="373659366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5">
                                            <p:graphicEl>
                                              <a:dgm id="{26043BA6-A9B4-415D-A8E3-36381C93DF75}"/>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5">
                                            <p:graphicEl>
                                              <a:dgm id="{1D84AFEC-52C0-454C-B6C0-66969E8DA7FA}"/>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5">
                                            <p:graphicEl>
                                              <a:dgm id="{7F71F6F8-205A-4552-97D3-CD20516430E6}"/>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5">
                                            <p:graphicEl>
                                              <a:dgm id="{BDEF59C3-4516-4281-BF3B-922080F922A6}"/>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5">
                                            <p:graphicEl>
                                              <a:dgm id="{0EDDD17B-6FE6-4DB9-A3E6-E721937D31B1}"/>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5">
                                            <p:graphicEl>
                                              <a:dgm id="{566D12EE-F302-4F01-91D9-89E5B3724CF3}"/>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5">
                                            <p:graphicEl>
                                              <a:dgm id="{E04D486D-4DAF-4C1B-AD96-05641AE49C6B}"/>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5">
                                            <p:graphicEl>
                                              <a:dgm id="{CA4B7A1A-7E09-4ECF-8633-711355E29C75}"/>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5">
                                            <p:graphicEl>
                                              <a:dgm id="{E4A2593A-213F-4565-8F20-D17E4C17A573}"/>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5">
                                            <p:graphicEl>
                                              <a:dgm id="{013B192C-E716-42B8-B865-959D33B7E287}"/>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5">
                                            <p:graphicEl>
                                              <a:dgm id="{B6B6FC77-3DC8-4318-B4AA-300B2965EE39}"/>
                                            </p:graphic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0"/>
                                  </p:stCondLst>
                                  <p:childTnLst>
                                    <p:set>
                                      <p:cBhvr>
                                        <p:cTn id="39" dur="1" fill="hold">
                                          <p:stCondLst>
                                            <p:cond delay="249"/>
                                          </p:stCondLst>
                                        </p:cTn>
                                        <p:tgtEl>
                                          <p:spTgt spid="5">
                                            <p:graphicEl>
                                              <a:dgm id="{20FF0289-9D38-4204-89EF-84E810D73EED}"/>
                                            </p:graphic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249"/>
                                          </p:stCondLst>
                                        </p:cTn>
                                        <p:tgtEl>
                                          <p:spTgt spid="5">
                                            <p:graphicEl>
                                              <a:dgm id="{3CF79F00-9F1C-4D04-A0BB-283C5C9F0507}"/>
                                            </p:graphicEl>
                                          </p:spTgt>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0" nodeType="afterEffect">
                                  <p:stCondLst>
                                    <p:cond delay="0"/>
                                  </p:stCondLst>
                                  <p:childTnLst>
                                    <p:set>
                                      <p:cBhvr>
                                        <p:cTn id="45" dur="1" fill="hold">
                                          <p:stCondLst>
                                            <p:cond delay="249"/>
                                          </p:stCondLst>
                                        </p:cTn>
                                        <p:tgtEl>
                                          <p:spTgt spid="5">
                                            <p:graphicEl>
                                              <a:dgm id="{212DCC59-FD4E-496C-87B1-79830C261949}"/>
                                            </p:graphicEl>
                                          </p:spTgt>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249"/>
                                          </p:stCondLst>
                                        </p:cTn>
                                        <p:tgtEl>
                                          <p:spTgt spid="5">
                                            <p:graphicEl>
                                              <a:dgm id="{2CCDA5E5-8573-43C6-90B1-A6EF4928F265}"/>
                                            </p:graphicEl>
                                          </p:spTgt>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0" nodeType="afterEffect">
                                  <p:stCondLst>
                                    <p:cond delay="0"/>
                                  </p:stCondLst>
                                  <p:childTnLst>
                                    <p:set>
                                      <p:cBhvr>
                                        <p:cTn id="51" dur="1" fill="hold">
                                          <p:stCondLst>
                                            <p:cond delay="249"/>
                                          </p:stCondLst>
                                        </p:cTn>
                                        <p:tgtEl>
                                          <p:spTgt spid="5">
                                            <p:graphicEl>
                                              <a:dgm id="{3D8DF6C2-8F53-48C5-B96E-7992AE1FACD8}"/>
                                            </p:graphicEl>
                                          </p:spTgt>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249"/>
                                          </p:stCondLst>
                                        </p:cTn>
                                        <p:tgtEl>
                                          <p:spTgt spid="5">
                                            <p:graphicEl>
                                              <a:dgm id="{E176783E-5BEE-4D52-842F-FBE28296F817}"/>
                                            </p:graphicEl>
                                          </p:spTgt>
                                        </p:tgtEl>
                                        <p:attrNameLst>
                                          <p:attrName>style.visibility</p:attrName>
                                        </p:attrNameLst>
                                      </p:cBhvr>
                                      <p:to>
                                        <p:strVal val="visible"/>
                                      </p:to>
                                    </p:set>
                                  </p:childTnLst>
                                </p:cTn>
                              </p:par>
                            </p:childTnLst>
                          </p:cTn>
                        </p:par>
                        <p:par>
                          <p:cTn id="55" fill="hold">
                            <p:stCondLst>
                              <p:cond delay="4250"/>
                            </p:stCondLst>
                            <p:childTnLst>
                              <p:par>
                                <p:cTn id="56" presetID="1" presetClass="entr" presetSubtype="0" fill="hold" grpId="1" nodeType="afterEffect">
                                  <p:stCondLst>
                                    <p:cond delay="0"/>
                                  </p:stCondLst>
                                  <p:childTnLst>
                                    <p:set>
                                      <p:cBhvr>
                                        <p:cTn id="57" dur="1" fill="hold">
                                          <p:stCondLst>
                                            <p:cond delay="249"/>
                                          </p:stCondLst>
                                        </p:cTn>
                                        <p:tgtEl>
                                          <p:spTgt spid="5">
                                            <p:graphicEl>
                                              <a:dgm id="{26043BA6-A9B4-415D-A8E3-36381C93DF75}"/>
                                            </p:graphicEl>
                                          </p:spTgt>
                                        </p:tgtEl>
                                        <p:attrNameLst>
                                          <p:attrName>style.visibility</p:attrName>
                                        </p:attrNameLst>
                                      </p:cBhvr>
                                      <p:to>
                                        <p:strVal val="visible"/>
                                      </p:to>
                                    </p:set>
                                  </p:childTnLst>
                                </p:cTn>
                              </p:par>
                            </p:childTnLst>
                          </p:cTn>
                        </p:par>
                        <p:par>
                          <p:cTn id="58" fill="hold">
                            <p:stCondLst>
                              <p:cond delay="4500"/>
                            </p:stCondLst>
                            <p:childTnLst>
                              <p:par>
                                <p:cTn id="59" presetID="1" presetClass="entr" presetSubtype="0" fill="hold" grpId="1" nodeType="afterEffect">
                                  <p:stCondLst>
                                    <p:cond delay="0"/>
                                  </p:stCondLst>
                                  <p:childTnLst>
                                    <p:set>
                                      <p:cBhvr>
                                        <p:cTn id="60" dur="1" fill="hold">
                                          <p:stCondLst>
                                            <p:cond delay="249"/>
                                          </p:stCondLst>
                                        </p:cTn>
                                        <p:tgtEl>
                                          <p:spTgt spid="5">
                                            <p:graphicEl>
                                              <a:dgm id="{1D84AFEC-52C0-454C-B6C0-66969E8DA7FA}"/>
                                            </p:graphicEl>
                                          </p:spTgt>
                                        </p:tgtEl>
                                        <p:attrNameLst>
                                          <p:attrName>style.visibility</p:attrName>
                                        </p:attrNameLst>
                                      </p:cBhvr>
                                      <p:to>
                                        <p:strVal val="visible"/>
                                      </p:to>
                                    </p:set>
                                  </p:childTnLst>
                                </p:cTn>
                              </p:par>
                            </p:childTnLst>
                          </p:cTn>
                        </p:par>
                        <p:par>
                          <p:cTn id="61" fill="hold">
                            <p:stCondLst>
                              <p:cond delay="4750"/>
                            </p:stCondLst>
                            <p:childTnLst>
                              <p:par>
                                <p:cTn id="62" presetID="1" presetClass="entr" presetSubtype="0" fill="hold" grpId="1" nodeType="afterEffect">
                                  <p:stCondLst>
                                    <p:cond delay="0"/>
                                  </p:stCondLst>
                                  <p:childTnLst>
                                    <p:set>
                                      <p:cBhvr>
                                        <p:cTn id="63" dur="1" fill="hold">
                                          <p:stCondLst>
                                            <p:cond delay="249"/>
                                          </p:stCondLst>
                                        </p:cTn>
                                        <p:tgtEl>
                                          <p:spTgt spid="5">
                                            <p:graphicEl>
                                              <a:dgm id="{7F71F6F8-205A-4552-97D3-CD20516430E6}"/>
                                            </p:graphicEl>
                                          </p:spTgt>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1" nodeType="afterEffect">
                                  <p:stCondLst>
                                    <p:cond delay="0"/>
                                  </p:stCondLst>
                                  <p:childTnLst>
                                    <p:set>
                                      <p:cBhvr>
                                        <p:cTn id="66" dur="1" fill="hold">
                                          <p:stCondLst>
                                            <p:cond delay="249"/>
                                          </p:stCondLst>
                                        </p:cTn>
                                        <p:tgtEl>
                                          <p:spTgt spid="5">
                                            <p:graphicEl>
                                              <a:dgm id="{BDEF59C3-4516-4281-BF3B-922080F922A6}"/>
                                            </p:graphicEl>
                                          </p:spTgt>
                                        </p:tgtEl>
                                        <p:attrNameLst>
                                          <p:attrName>style.visibility</p:attrName>
                                        </p:attrNameLst>
                                      </p:cBhvr>
                                      <p:to>
                                        <p:strVal val="visible"/>
                                      </p:to>
                                    </p:set>
                                  </p:childTnLst>
                                </p:cTn>
                              </p:par>
                            </p:childTnLst>
                          </p:cTn>
                        </p:par>
                        <p:par>
                          <p:cTn id="67" fill="hold">
                            <p:stCondLst>
                              <p:cond delay="5250"/>
                            </p:stCondLst>
                            <p:childTnLst>
                              <p:par>
                                <p:cTn id="68" presetID="1" presetClass="entr" presetSubtype="0" fill="hold" grpId="1" nodeType="afterEffect">
                                  <p:stCondLst>
                                    <p:cond delay="0"/>
                                  </p:stCondLst>
                                  <p:childTnLst>
                                    <p:set>
                                      <p:cBhvr>
                                        <p:cTn id="69" dur="1" fill="hold">
                                          <p:stCondLst>
                                            <p:cond delay="249"/>
                                          </p:stCondLst>
                                        </p:cTn>
                                        <p:tgtEl>
                                          <p:spTgt spid="5">
                                            <p:graphicEl>
                                              <a:dgm id="{0EDDD17B-6FE6-4DB9-A3E6-E721937D31B1}"/>
                                            </p:graphicEl>
                                          </p:spTgt>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1" nodeType="afterEffect">
                                  <p:stCondLst>
                                    <p:cond delay="0"/>
                                  </p:stCondLst>
                                  <p:childTnLst>
                                    <p:set>
                                      <p:cBhvr>
                                        <p:cTn id="72" dur="1" fill="hold">
                                          <p:stCondLst>
                                            <p:cond delay="249"/>
                                          </p:stCondLst>
                                        </p:cTn>
                                        <p:tgtEl>
                                          <p:spTgt spid="5">
                                            <p:graphicEl>
                                              <a:dgm id="{566D12EE-F302-4F01-91D9-89E5B3724CF3}"/>
                                            </p:graphicEl>
                                          </p:spTgt>
                                        </p:tgtEl>
                                        <p:attrNameLst>
                                          <p:attrName>style.visibility</p:attrName>
                                        </p:attrNameLst>
                                      </p:cBhvr>
                                      <p:to>
                                        <p:strVal val="visible"/>
                                      </p:to>
                                    </p:set>
                                  </p:childTnLst>
                                </p:cTn>
                              </p:par>
                            </p:childTnLst>
                          </p:cTn>
                        </p:par>
                        <p:par>
                          <p:cTn id="73" fill="hold">
                            <p:stCondLst>
                              <p:cond delay="5750"/>
                            </p:stCondLst>
                            <p:childTnLst>
                              <p:par>
                                <p:cTn id="74" presetID="1" presetClass="entr" presetSubtype="0" fill="hold" grpId="1" nodeType="afterEffect">
                                  <p:stCondLst>
                                    <p:cond delay="0"/>
                                  </p:stCondLst>
                                  <p:childTnLst>
                                    <p:set>
                                      <p:cBhvr>
                                        <p:cTn id="75" dur="1" fill="hold">
                                          <p:stCondLst>
                                            <p:cond delay="249"/>
                                          </p:stCondLst>
                                        </p:cTn>
                                        <p:tgtEl>
                                          <p:spTgt spid="5">
                                            <p:graphicEl>
                                              <a:dgm id="{E04D486D-4DAF-4C1B-AD96-05641AE49C6B}"/>
                                            </p:graphicEl>
                                          </p:spTgt>
                                        </p:tgtEl>
                                        <p:attrNameLst>
                                          <p:attrName>style.visibility</p:attrName>
                                        </p:attrNameLst>
                                      </p:cBhvr>
                                      <p:to>
                                        <p:strVal val="visible"/>
                                      </p:to>
                                    </p:set>
                                  </p:childTnLst>
                                </p:cTn>
                              </p:par>
                            </p:childTnLst>
                          </p:cTn>
                        </p:par>
                        <p:par>
                          <p:cTn id="76" fill="hold">
                            <p:stCondLst>
                              <p:cond delay="6000"/>
                            </p:stCondLst>
                            <p:childTnLst>
                              <p:par>
                                <p:cTn id="77" presetID="1" presetClass="entr" presetSubtype="0" fill="hold" grpId="1" nodeType="afterEffect">
                                  <p:stCondLst>
                                    <p:cond delay="0"/>
                                  </p:stCondLst>
                                  <p:childTnLst>
                                    <p:set>
                                      <p:cBhvr>
                                        <p:cTn id="78" dur="1" fill="hold">
                                          <p:stCondLst>
                                            <p:cond delay="249"/>
                                          </p:stCondLst>
                                        </p:cTn>
                                        <p:tgtEl>
                                          <p:spTgt spid="5">
                                            <p:graphicEl>
                                              <a:dgm id="{CA4B7A1A-7E09-4ECF-8633-711355E29C75}"/>
                                            </p:graphicEl>
                                          </p:spTgt>
                                        </p:tgtEl>
                                        <p:attrNameLst>
                                          <p:attrName>style.visibility</p:attrName>
                                        </p:attrNameLst>
                                      </p:cBhvr>
                                      <p:to>
                                        <p:strVal val="visible"/>
                                      </p:to>
                                    </p:set>
                                  </p:childTnLst>
                                </p:cTn>
                              </p:par>
                            </p:childTnLst>
                          </p:cTn>
                        </p:par>
                        <p:par>
                          <p:cTn id="79" fill="hold">
                            <p:stCondLst>
                              <p:cond delay="6250"/>
                            </p:stCondLst>
                            <p:childTnLst>
                              <p:par>
                                <p:cTn id="80" presetID="1" presetClass="entr" presetSubtype="0" fill="hold" grpId="1" nodeType="afterEffect">
                                  <p:stCondLst>
                                    <p:cond delay="0"/>
                                  </p:stCondLst>
                                  <p:childTnLst>
                                    <p:set>
                                      <p:cBhvr>
                                        <p:cTn id="81" dur="1" fill="hold">
                                          <p:stCondLst>
                                            <p:cond delay="249"/>
                                          </p:stCondLst>
                                        </p:cTn>
                                        <p:tgtEl>
                                          <p:spTgt spid="5">
                                            <p:graphicEl>
                                              <a:dgm id="{E4A2593A-213F-4565-8F20-D17E4C17A573}"/>
                                            </p:graphicEl>
                                          </p:spTgt>
                                        </p:tgtEl>
                                        <p:attrNameLst>
                                          <p:attrName>style.visibility</p:attrName>
                                        </p:attrNameLst>
                                      </p:cBhvr>
                                      <p:to>
                                        <p:strVal val="visible"/>
                                      </p:to>
                                    </p:set>
                                  </p:childTnLst>
                                </p:cTn>
                              </p:par>
                            </p:childTnLst>
                          </p:cTn>
                        </p:par>
                        <p:par>
                          <p:cTn id="82" fill="hold">
                            <p:stCondLst>
                              <p:cond delay="6500"/>
                            </p:stCondLst>
                            <p:childTnLst>
                              <p:par>
                                <p:cTn id="83" presetID="1" presetClass="entr" presetSubtype="0" fill="hold" grpId="1" nodeType="afterEffect">
                                  <p:stCondLst>
                                    <p:cond delay="0"/>
                                  </p:stCondLst>
                                  <p:childTnLst>
                                    <p:set>
                                      <p:cBhvr>
                                        <p:cTn id="84" dur="1" fill="hold">
                                          <p:stCondLst>
                                            <p:cond delay="249"/>
                                          </p:stCondLst>
                                        </p:cTn>
                                        <p:tgtEl>
                                          <p:spTgt spid="5">
                                            <p:graphicEl>
                                              <a:dgm id="{013B192C-E716-42B8-B865-959D33B7E287}"/>
                                            </p:graphicEl>
                                          </p:spTgt>
                                        </p:tgtEl>
                                        <p:attrNameLst>
                                          <p:attrName>style.visibility</p:attrName>
                                        </p:attrNameLst>
                                      </p:cBhvr>
                                      <p:to>
                                        <p:strVal val="visible"/>
                                      </p:to>
                                    </p:set>
                                  </p:childTnLst>
                                </p:cTn>
                              </p:par>
                            </p:childTnLst>
                          </p:cTn>
                        </p:par>
                        <p:par>
                          <p:cTn id="85" fill="hold">
                            <p:stCondLst>
                              <p:cond delay="6750"/>
                            </p:stCondLst>
                            <p:childTnLst>
                              <p:par>
                                <p:cTn id="86" presetID="1" presetClass="entr" presetSubtype="0" fill="hold" grpId="1" nodeType="afterEffect">
                                  <p:stCondLst>
                                    <p:cond delay="0"/>
                                  </p:stCondLst>
                                  <p:childTnLst>
                                    <p:set>
                                      <p:cBhvr>
                                        <p:cTn id="87" dur="1" fill="hold">
                                          <p:stCondLst>
                                            <p:cond delay="249"/>
                                          </p:stCondLst>
                                        </p:cTn>
                                        <p:tgtEl>
                                          <p:spTgt spid="5">
                                            <p:graphicEl>
                                              <a:dgm id="{B6B6FC77-3DC8-4318-B4AA-300B2965EE39}"/>
                                            </p:graphicEl>
                                          </p:spTgt>
                                        </p:tgtEl>
                                        <p:attrNameLst>
                                          <p:attrName>style.visibility</p:attrName>
                                        </p:attrNameLst>
                                      </p:cBhvr>
                                      <p:to>
                                        <p:strVal val="visible"/>
                                      </p:to>
                                    </p:set>
                                  </p:childTnLst>
                                </p:cTn>
                              </p:par>
                            </p:childTnLst>
                          </p:cTn>
                        </p:par>
                        <p:par>
                          <p:cTn id="88" fill="hold">
                            <p:stCondLst>
                              <p:cond delay="7000"/>
                            </p:stCondLst>
                            <p:childTnLst>
                              <p:par>
                                <p:cTn id="89" presetID="1" presetClass="entr" presetSubtype="0" fill="hold" grpId="1" nodeType="afterEffect">
                                  <p:stCondLst>
                                    <p:cond delay="0"/>
                                  </p:stCondLst>
                                  <p:childTnLst>
                                    <p:set>
                                      <p:cBhvr>
                                        <p:cTn id="90" dur="1" fill="hold">
                                          <p:stCondLst>
                                            <p:cond delay="249"/>
                                          </p:stCondLst>
                                        </p:cTn>
                                        <p:tgtEl>
                                          <p:spTgt spid="5">
                                            <p:graphicEl>
                                              <a:dgm id="{20FF0289-9D38-4204-89EF-84E810D73EED}"/>
                                            </p:graphicEl>
                                          </p:spTgt>
                                        </p:tgtEl>
                                        <p:attrNameLst>
                                          <p:attrName>style.visibility</p:attrName>
                                        </p:attrNameLst>
                                      </p:cBhvr>
                                      <p:to>
                                        <p:strVal val="visible"/>
                                      </p:to>
                                    </p:set>
                                  </p:childTnLst>
                                </p:cTn>
                              </p:par>
                            </p:childTnLst>
                          </p:cTn>
                        </p:par>
                        <p:par>
                          <p:cTn id="91" fill="hold">
                            <p:stCondLst>
                              <p:cond delay="7250"/>
                            </p:stCondLst>
                            <p:childTnLst>
                              <p:par>
                                <p:cTn id="92" presetID="1" presetClass="entr" presetSubtype="0" fill="hold" grpId="1" nodeType="afterEffect">
                                  <p:stCondLst>
                                    <p:cond delay="0"/>
                                  </p:stCondLst>
                                  <p:childTnLst>
                                    <p:set>
                                      <p:cBhvr>
                                        <p:cTn id="93" dur="1" fill="hold">
                                          <p:stCondLst>
                                            <p:cond delay="249"/>
                                          </p:stCondLst>
                                        </p:cTn>
                                        <p:tgtEl>
                                          <p:spTgt spid="5">
                                            <p:graphicEl>
                                              <a:dgm id="{3CF79F00-9F1C-4D04-A0BB-283C5C9F0507}"/>
                                            </p:graphicEl>
                                          </p:spTgt>
                                        </p:tgtEl>
                                        <p:attrNameLst>
                                          <p:attrName>style.visibility</p:attrName>
                                        </p:attrNameLst>
                                      </p:cBhvr>
                                      <p:to>
                                        <p:strVal val="visible"/>
                                      </p:to>
                                    </p:set>
                                  </p:childTnLst>
                                </p:cTn>
                              </p:par>
                            </p:childTnLst>
                          </p:cTn>
                        </p:par>
                        <p:par>
                          <p:cTn id="94" fill="hold">
                            <p:stCondLst>
                              <p:cond delay="7500"/>
                            </p:stCondLst>
                            <p:childTnLst>
                              <p:par>
                                <p:cTn id="95" presetID="1" presetClass="entr" presetSubtype="0" fill="hold" grpId="1" nodeType="afterEffect">
                                  <p:stCondLst>
                                    <p:cond delay="0"/>
                                  </p:stCondLst>
                                  <p:childTnLst>
                                    <p:set>
                                      <p:cBhvr>
                                        <p:cTn id="96" dur="1" fill="hold">
                                          <p:stCondLst>
                                            <p:cond delay="249"/>
                                          </p:stCondLst>
                                        </p:cTn>
                                        <p:tgtEl>
                                          <p:spTgt spid="5">
                                            <p:graphicEl>
                                              <a:dgm id="{212DCC59-FD4E-496C-87B1-79830C261949}"/>
                                            </p:graphicEl>
                                          </p:spTgt>
                                        </p:tgtEl>
                                        <p:attrNameLst>
                                          <p:attrName>style.visibility</p:attrName>
                                        </p:attrNameLst>
                                      </p:cBhvr>
                                      <p:to>
                                        <p:strVal val="visible"/>
                                      </p:to>
                                    </p:set>
                                  </p:childTnLst>
                                </p:cTn>
                              </p:par>
                            </p:childTnLst>
                          </p:cTn>
                        </p:par>
                        <p:par>
                          <p:cTn id="97" fill="hold">
                            <p:stCondLst>
                              <p:cond delay="7750"/>
                            </p:stCondLst>
                            <p:childTnLst>
                              <p:par>
                                <p:cTn id="98" presetID="1" presetClass="entr" presetSubtype="0" fill="hold" grpId="1" nodeType="afterEffect">
                                  <p:stCondLst>
                                    <p:cond delay="0"/>
                                  </p:stCondLst>
                                  <p:childTnLst>
                                    <p:set>
                                      <p:cBhvr>
                                        <p:cTn id="99" dur="1" fill="hold">
                                          <p:stCondLst>
                                            <p:cond delay="249"/>
                                          </p:stCondLst>
                                        </p:cTn>
                                        <p:tgtEl>
                                          <p:spTgt spid="5">
                                            <p:graphicEl>
                                              <a:dgm id="{2CCDA5E5-8573-43C6-90B1-A6EF4928F265}"/>
                                            </p:graphicEl>
                                          </p:spTgt>
                                        </p:tgtEl>
                                        <p:attrNameLst>
                                          <p:attrName>style.visibility</p:attrName>
                                        </p:attrNameLst>
                                      </p:cBhvr>
                                      <p:to>
                                        <p:strVal val="visible"/>
                                      </p:to>
                                    </p:set>
                                  </p:childTnLst>
                                </p:cTn>
                              </p:par>
                            </p:childTnLst>
                          </p:cTn>
                        </p:par>
                        <p:par>
                          <p:cTn id="100" fill="hold">
                            <p:stCondLst>
                              <p:cond delay="8000"/>
                            </p:stCondLst>
                            <p:childTnLst>
                              <p:par>
                                <p:cTn id="101" presetID="1" presetClass="entr" presetSubtype="0" fill="hold" grpId="1" nodeType="afterEffect">
                                  <p:stCondLst>
                                    <p:cond delay="0"/>
                                  </p:stCondLst>
                                  <p:childTnLst>
                                    <p:set>
                                      <p:cBhvr>
                                        <p:cTn id="102" dur="1" fill="hold">
                                          <p:stCondLst>
                                            <p:cond delay="249"/>
                                          </p:stCondLst>
                                        </p:cTn>
                                        <p:tgtEl>
                                          <p:spTgt spid="5">
                                            <p:graphicEl>
                                              <a:dgm id="{3D8DF6C2-8F53-48C5-B96E-7992AE1FACD8}"/>
                                            </p:graphicEl>
                                          </p:spTgt>
                                        </p:tgtEl>
                                        <p:attrNameLst>
                                          <p:attrName>style.visibility</p:attrName>
                                        </p:attrNameLst>
                                      </p:cBhvr>
                                      <p:to>
                                        <p:strVal val="visible"/>
                                      </p:to>
                                    </p:set>
                                  </p:childTnLst>
                                </p:cTn>
                              </p:par>
                            </p:childTnLst>
                          </p:cTn>
                        </p:par>
                        <p:par>
                          <p:cTn id="103" fill="hold">
                            <p:stCondLst>
                              <p:cond delay="8250"/>
                            </p:stCondLst>
                            <p:childTnLst>
                              <p:par>
                                <p:cTn id="104" presetID="1" presetClass="entr" presetSubtype="0" fill="hold" grpId="1" nodeType="afterEffect">
                                  <p:stCondLst>
                                    <p:cond delay="0"/>
                                  </p:stCondLst>
                                  <p:childTnLst>
                                    <p:set>
                                      <p:cBhvr>
                                        <p:cTn id="105" dur="1" fill="hold">
                                          <p:stCondLst>
                                            <p:cond delay="249"/>
                                          </p:stCondLst>
                                        </p:cTn>
                                        <p:tgtEl>
                                          <p:spTgt spid="5">
                                            <p:graphicEl>
                                              <a:dgm id="{E176783E-5BEE-4D52-842F-FBE28296F8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County departments and offices</a:t>
            </a:r>
            <a:endParaRPr lang="en-US" dirty="0"/>
          </a:p>
        </p:txBody>
      </p:sp>
      <p:pic>
        <p:nvPicPr>
          <p:cNvPr id="7" name="Content Placeholder 6"/>
          <p:cNvPicPr>
            <a:picLocks noGrp="1" noChangeAspect="1"/>
          </p:cNvPicPr>
          <p:nvPr>
            <p:ph idx="1"/>
          </p:nvPr>
        </p:nvPicPr>
        <p:blipFill>
          <a:blip r:embed="rId3"/>
          <a:stretch>
            <a:fillRect/>
          </a:stretch>
        </p:blipFill>
        <p:spPr>
          <a:xfrm>
            <a:off x="381000" y="1719262"/>
            <a:ext cx="8534400" cy="4833937"/>
          </a:xfrm>
          <a:prstGeom prst="rect">
            <a:avLst/>
          </a:prstGeom>
        </p:spPr>
      </p:pic>
    </p:spTree>
    <p:extLst>
      <p:ext uri="{BB962C8B-B14F-4D97-AF65-F5344CB8AC3E}">
        <p14:creationId xmlns:p14="http://schemas.microsoft.com/office/powerpoint/2010/main" val="928168749"/>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1" y="1600200"/>
            <a:ext cx="8763000" cy="4961358"/>
          </a:xfrm>
          <a:prstGeom prst="rect">
            <a:avLst/>
          </a:prstGeom>
        </p:spPr>
        <p:txBody>
          <a:bodyPr wrap="square">
            <a:spAutoFit/>
          </a:bodyPr>
          <a:lstStyle/>
          <a:p>
            <a:pPr marL="285750" indent="-285750">
              <a:buFont typeface="Wingdings" panose="05000000000000000000" pitchFamily="2" charset="2"/>
              <a:buChar char="Ø"/>
            </a:pPr>
            <a:r>
              <a:rPr lang="en-US" sz="1400" dirty="0"/>
              <a:t>Property tax increase limited to one percent growth </a:t>
            </a:r>
            <a:r>
              <a:rPr lang="en-US" sz="1400" dirty="0" smtClean="0"/>
              <a:t>plus new construction and any increases in state assessed utilities </a:t>
            </a:r>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r>
              <a:rPr lang="en-US" sz="1400" dirty="0" smtClean="0"/>
              <a:t>The </a:t>
            </a:r>
            <a:r>
              <a:rPr lang="en-US" sz="1400" dirty="0"/>
              <a:t>Assessor estimates county-wide new construction this year at </a:t>
            </a:r>
            <a:r>
              <a:rPr lang="en-US" sz="1400" dirty="0" smtClean="0"/>
              <a:t>$352 million</a:t>
            </a:r>
            <a:r>
              <a:rPr lang="en-US" sz="1400" dirty="0" smtClean="0"/>
              <a:t>, </a:t>
            </a:r>
            <a:r>
              <a:rPr lang="en-US" sz="1400" dirty="0" smtClean="0"/>
              <a:t>down </a:t>
            </a:r>
            <a:r>
              <a:rPr lang="en-US" sz="1400" dirty="0" smtClean="0"/>
              <a:t>from </a:t>
            </a:r>
            <a:r>
              <a:rPr lang="en-US" sz="1400" dirty="0" smtClean="0"/>
              <a:t>$467 million in 2021. </a:t>
            </a:r>
          </a:p>
          <a:p>
            <a:pPr marL="0" indent="0">
              <a:buNone/>
            </a:pPr>
            <a:endParaRPr lang="en-US" sz="1400" dirty="0"/>
          </a:p>
          <a:p>
            <a:pPr marL="285750" indent="-285750">
              <a:buFont typeface="Wingdings" panose="05000000000000000000" pitchFamily="2" charset="2"/>
              <a:buChar char="Ø"/>
            </a:pPr>
            <a:r>
              <a:rPr lang="en-US" sz="1400" dirty="0" smtClean="0"/>
              <a:t>The Implicit </a:t>
            </a:r>
            <a:r>
              <a:rPr lang="en-US" sz="1400" dirty="0"/>
              <a:t>Price Deflator </a:t>
            </a:r>
            <a:r>
              <a:rPr lang="en-US" sz="1400" dirty="0" smtClean="0"/>
              <a:t>rate </a:t>
            </a:r>
            <a:r>
              <a:rPr lang="en-US" sz="1400" dirty="0"/>
              <a:t>as of September 25, 2022 is 6.457</a:t>
            </a:r>
            <a:r>
              <a:rPr lang="en-US" sz="1400" dirty="0" smtClean="0"/>
              <a:t>% compared to 3.86% last year</a:t>
            </a:r>
            <a:endParaRPr lang="en-US" sz="1100" dirty="0" smtClean="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smtClean="0"/>
              <a:t>Sales </a:t>
            </a:r>
            <a:r>
              <a:rPr lang="en-US" sz="1400" dirty="0"/>
              <a:t>tax revenue is </a:t>
            </a:r>
            <a:r>
              <a:rPr lang="en-US" sz="1400" dirty="0" smtClean="0"/>
              <a:t>6.41</a:t>
            </a:r>
            <a:r>
              <a:rPr lang="en-US" sz="1400" dirty="0" smtClean="0"/>
              <a:t>% </a:t>
            </a:r>
            <a:r>
              <a:rPr lang="en-US" sz="1400" dirty="0"/>
              <a:t>above </a:t>
            </a:r>
            <a:r>
              <a:rPr lang="en-US" sz="1400" dirty="0" smtClean="0"/>
              <a:t>2021 </a:t>
            </a:r>
            <a:r>
              <a:rPr lang="en-US" sz="1400" dirty="0" smtClean="0"/>
              <a:t>for collections through </a:t>
            </a:r>
            <a:r>
              <a:rPr lang="en-US" sz="1400" dirty="0" smtClean="0"/>
              <a:t>August compared to 31% increase in 2021 over 2020. </a:t>
            </a:r>
            <a:endParaRPr lang="en-US" sz="1400" dirty="0" smtClean="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smtClean="0"/>
              <a:t>The Lewis County unemployment </a:t>
            </a:r>
            <a:r>
              <a:rPr lang="en-US" sz="1400" dirty="0"/>
              <a:t>rate </a:t>
            </a:r>
            <a:r>
              <a:rPr lang="en-US" sz="1400" dirty="0" smtClean="0"/>
              <a:t>is 4.7% compared to a WA state rate of 3.7% </a:t>
            </a:r>
          </a:p>
          <a:p>
            <a:pPr marL="0" indent="0">
              <a:buNone/>
            </a:pPr>
            <a:endParaRPr lang="en-US" sz="1400" dirty="0"/>
          </a:p>
          <a:p>
            <a:pPr marL="285750" indent="-285750">
              <a:buFont typeface="Wingdings" panose="05000000000000000000" pitchFamily="2" charset="2"/>
              <a:buChar char="Ø"/>
            </a:pPr>
            <a:r>
              <a:rPr lang="en-US" sz="1400" dirty="0"/>
              <a:t>According to data from Northwest </a:t>
            </a:r>
            <a:r>
              <a:rPr lang="en-US" sz="1400" dirty="0" smtClean="0"/>
              <a:t>Multiple Listing Service, the median </a:t>
            </a:r>
            <a:r>
              <a:rPr lang="en-US" sz="1400" dirty="0"/>
              <a:t>home </a:t>
            </a:r>
            <a:r>
              <a:rPr lang="en-US" sz="1400" dirty="0" smtClean="0"/>
              <a:t>price in Lewis County was $427,000 in October, up 25% from a </a:t>
            </a:r>
            <a:r>
              <a:rPr lang="en-US" sz="1400" dirty="0"/>
              <a:t>year ago</a:t>
            </a:r>
            <a:endParaRPr lang="en-US" sz="1400" dirty="0" smtClean="0"/>
          </a:p>
          <a:p>
            <a:pPr marL="0" indent="0">
              <a:buNone/>
            </a:pPr>
            <a:endParaRPr lang="en-US" sz="1400" dirty="0"/>
          </a:p>
          <a:p>
            <a:pPr marL="285750" indent="-285750">
              <a:buFont typeface="Wingdings" panose="05000000000000000000" pitchFamily="2" charset="2"/>
              <a:buChar char="Ø"/>
            </a:pPr>
            <a:r>
              <a:rPr lang="en-US" sz="1400" dirty="0" smtClean="0"/>
              <a:t>Stimulus funds allocated to the county and all cities within the county during the pandemic will continue to be used in the community through 2026.</a:t>
            </a:r>
            <a:endParaRPr lang="en-US" sz="1400" dirty="0" smtClean="0"/>
          </a:p>
          <a:p>
            <a:endParaRPr lang="en-US" sz="1400" dirty="0"/>
          </a:p>
        </p:txBody>
      </p:sp>
      <p:sp>
        <p:nvSpPr>
          <p:cNvPr id="4" name="Title 1"/>
          <p:cNvSpPr>
            <a:spLocks noGrp="1"/>
          </p:cNvSpPr>
          <p:nvPr>
            <p:ph type="title"/>
          </p:nvPr>
        </p:nvSpPr>
        <p:spPr/>
        <p:txBody>
          <a:bodyPr/>
          <a:lstStyle/>
          <a:p>
            <a:r>
              <a:rPr lang="en-US" dirty="0" smtClean="0"/>
              <a:t>Lewis County budget outlook</a:t>
            </a:r>
            <a:endParaRPr lang="en-US" dirty="0"/>
          </a:p>
        </p:txBody>
      </p:sp>
    </p:spTree>
    <p:extLst>
      <p:ext uri="{BB962C8B-B14F-4D97-AF65-F5344CB8AC3E}">
        <p14:creationId xmlns:p14="http://schemas.microsoft.com/office/powerpoint/2010/main" val="1778209849"/>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719072"/>
            <a:ext cx="2743200" cy="2090928"/>
          </a:xfrm>
        </p:spPr>
        <p:txBody>
          <a:bodyPr>
            <a:noAutofit/>
          </a:bodyPr>
          <a:lstStyle/>
          <a:p>
            <a:pPr marL="45720" indent="0">
              <a:buNone/>
            </a:pPr>
            <a:r>
              <a:rPr lang="en-US" sz="1500" b="1" u="sng" dirty="0"/>
              <a:t>COUNTY DETAILS</a:t>
            </a:r>
          </a:p>
          <a:p>
            <a:pPr marL="45720" indent="0">
              <a:buNone/>
            </a:pPr>
            <a:r>
              <a:rPr lang="en-US" sz="1500" dirty="0"/>
              <a:t>County </a:t>
            </a:r>
            <a:r>
              <a:rPr lang="en-US" sz="1500" dirty="0" smtClean="0"/>
              <a:t>Seat: Chehalis</a:t>
            </a:r>
            <a:endParaRPr lang="en-US" sz="1500" dirty="0"/>
          </a:p>
          <a:p>
            <a:pPr marL="45720" indent="0">
              <a:buNone/>
            </a:pPr>
            <a:r>
              <a:rPr lang="en-US" sz="1500" dirty="0"/>
              <a:t>Year Organized: 1845</a:t>
            </a:r>
          </a:p>
          <a:p>
            <a:pPr marL="45720" indent="0">
              <a:buNone/>
            </a:pPr>
            <a:r>
              <a:rPr lang="en-US" sz="1500" dirty="0"/>
              <a:t>Total Square Miles: 2,403</a:t>
            </a:r>
          </a:p>
          <a:p>
            <a:pPr marL="45720" indent="0">
              <a:buNone/>
            </a:pPr>
            <a:r>
              <a:rPr lang="en-US" sz="1500" dirty="0"/>
              <a:t>2020 Population: 82,149</a:t>
            </a:r>
          </a:p>
          <a:p>
            <a:pPr marL="45720" indent="0">
              <a:buNone/>
            </a:pPr>
            <a:r>
              <a:rPr lang="en-US" sz="1500" dirty="0"/>
              <a:t>Persons/Square Mile: 34</a:t>
            </a:r>
          </a:p>
          <a:p>
            <a:endParaRPr lang="en-US" sz="1500" dirty="0"/>
          </a:p>
        </p:txBody>
      </p:sp>
      <p:sp>
        <p:nvSpPr>
          <p:cNvPr id="3" name="Content Placeholder 2"/>
          <p:cNvSpPr>
            <a:spLocks noGrp="1"/>
          </p:cNvSpPr>
          <p:nvPr>
            <p:ph sz="half" idx="2"/>
          </p:nvPr>
        </p:nvSpPr>
        <p:spPr>
          <a:xfrm>
            <a:off x="228600" y="3799497"/>
            <a:ext cx="2743200" cy="1977169"/>
          </a:xfrm>
        </p:spPr>
        <p:txBody>
          <a:bodyPr>
            <a:normAutofit lnSpcReduction="10000"/>
          </a:bodyPr>
          <a:lstStyle/>
          <a:p>
            <a:pPr marL="45720" indent="0">
              <a:buNone/>
            </a:pPr>
            <a:r>
              <a:rPr lang="en-US" sz="1500" b="1" u="sng" dirty="0"/>
              <a:t>2020 CENSUS</a:t>
            </a:r>
          </a:p>
          <a:p>
            <a:pPr marL="45720" indent="0">
              <a:buNone/>
            </a:pPr>
            <a:r>
              <a:rPr lang="en-US" sz="1500" dirty="0" smtClean="0"/>
              <a:t>Population: 82,149</a:t>
            </a:r>
            <a:endParaRPr lang="en-US" sz="1500" dirty="0"/>
          </a:p>
          <a:p>
            <a:pPr marL="45720" indent="0">
              <a:buNone/>
            </a:pPr>
            <a:r>
              <a:rPr lang="en-US" sz="1500" dirty="0"/>
              <a:t>2010 to 2020 </a:t>
            </a:r>
            <a:r>
              <a:rPr lang="en-US" sz="1500" dirty="0" smtClean="0"/>
              <a:t>Population </a:t>
            </a:r>
            <a:r>
              <a:rPr lang="en-US" sz="1500" dirty="0"/>
              <a:t>Change: 8.87%</a:t>
            </a:r>
          </a:p>
          <a:p>
            <a:pPr marL="45720" indent="0">
              <a:buNone/>
            </a:pPr>
            <a:r>
              <a:rPr lang="en-US" sz="1500" dirty="0"/>
              <a:t>Total Housing Units: 35,412</a:t>
            </a:r>
          </a:p>
          <a:p>
            <a:pPr marL="45720" indent="0">
              <a:buNone/>
            </a:pPr>
            <a:r>
              <a:rPr lang="en-US" sz="1500" dirty="0"/>
              <a:t>Share Occupied Housing Units: 89.50%</a:t>
            </a:r>
          </a:p>
          <a:p>
            <a:endParaRPr lang="en-US" sz="1500" dirty="0"/>
          </a:p>
        </p:txBody>
      </p:sp>
      <p:sp>
        <p:nvSpPr>
          <p:cNvPr id="5" name="Title 2"/>
          <p:cNvSpPr>
            <a:spLocks noGrp="1"/>
          </p:cNvSpPr>
          <p:nvPr>
            <p:ph type="title"/>
          </p:nvPr>
        </p:nvSpPr>
        <p:spPr/>
        <p:txBody>
          <a:bodyPr/>
          <a:lstStyle/>
          <a:p>
            <a:r>
              <a:rPr lang="en-US" dirty="0"/>
              <a:t>LEWIS COUNTY, WA</a:t>
            </a:r>
            <a:br>
              <a:rPr lang="en-US" dirty="0"/>
            </a:br>
            <a:endParaRPr lang="en-US" dirty="0"/>
          </a:p>
        </p:txBody>
      </p:sp>
      <p:pic>
        <p:nvPicPr>
          <p:cNvPr id="7" name="Picture 6"/>
          <p:cNvPicPr>
            <a:picLocks noChangeAspect="1"/>
          </p:cNvPicPr>
          <p:nvPr/>
        </p:nvPicPr>
        <p:blipFill>
          <a:blip r:embed="rId3"/>
          <a:stretch>
            <a:fillRect/>
          </a:stretch>
        </p:blipFill>
        <p:spPr>
          <a:xfrm>
            <a:off x="2971800" y="1958887"/>
            <a:ext cx="5790461" cy="3686973"/>
          </a:xfrm>
          <a:prstGeom prst="rect">
            <a:avLst/>
          </a:prstGeom>
          <a:ln>
            <a:solidFill>
              <a:schemeClr val="accent1"/>
            </a:solidFill>
          </a:ln>
        </p:spPr>
      </p:pic>
      <p:sp>
        <p:nvSpPr>
          <p:cNvPr id="8" name="Rectangle 7"/>
          <p:cNvSpPr/>
          <p:nvPr/>
        </p:nvSpPr>
        <p:spPr>
          <a:xfrm>
            <a:off x="3352800" y="5645861"/>
            <a:ext cx="4914900" cy="261610"/>
          </a:xfrm>
          <a:prstGeom prst="rect">
            <a:avLst/>
          </a:prstGeom>
        </p:spPr>
        <p:txBody>
          <a:bodyPr wrap="square">
            <a:spAutoFit/>
          </a:bodyPr>
          <a:lstStyle/>
          <a:p>
            <a:r>
              <a:rPr lang="en-US" sz="1050" dirty="0"/>
              <a:t>https://</a:t>
            </a:r>
            <a:r>
              <a:rPr lang="en-US" sz="1050" dirty="0"/>
              <a:t>lewiscountywa.gov</a:t>
            </a:r>
            <a:r>
              <a:rPr lang="en-US" sz="1050" dirty="0"/>
              <a:t>/departments/community-development/adopted-plans/</a:t>
            </a:r>
          </a:p>
        </p:txBody>
      </p:sp>
    </p:spTree>
    <p:extLst>
      <p:ext uri="{BB962C8B-B14F-4D97-AF65-F5344CB8AC3E}">
        <p14:creationId xmlns:p14="http://schemas.microsoft.com/office/powerpoint/2010/main" val="4073239083"/>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1614045617"/>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ln w="1905"/>
                <a:effectLst>
                  <a:innerShdw blurRad="69850" dist="43180" dir="5400000">
                    <a:srgbClr val="000000">
                      <a:alpha val="65000"/>
                    </a:srgbClr>
                  </a:innerShdw>
                </a:effectLst>
              </a:rPr>
              <a:t>FUND</a:t>
            </a:r>
            <a:r>
              <a:rPr lang="en-US" dirty="0">
                <a:ln w="1905"/>
                <a:solidFill>
                  <a:schemeClr val="accent1"/>
                </a:solidFill>
                <a:effectLst>
                  <a:innerShdw blurRad="69850" dist="43180" dir="5400000">
                    <a:srgbClr val="000000">
                      <a:alpha val="65000"/>
                    </a:srgbClr>
                  </a:innerShdw>
                </a:effectLst>
              </a:rPr>
              <a:t> </a:t>
            </a:r>
            <a:r>
              <a:rPr lang="en-US" dirty="0">
                <a:ln w="1905"/>
                <a:effectLst>
                  <a:innerShdw blurRad="69850" dist="43180" dir="5400000">
                    <a:srgbClr val="000000">
                      <a:alpha val="65000"/>
                    </a:srgbClr>
                  </a:innerShdw>
                </a:effectLst>
              </a:rPr>
              <a:t>TYPES</a:t>
            </a:r>
            <a:br>
              <a:rPr lang="en-US" dirty="0">
                <a:ln w="1905"/>
                <a:effectLst>
                  <a:innerShdw blurRad="69850" dist="43180" dir="5400000">
                    <a:srgbClr val="000000">
                      <a:alpha val="65000"/>
                    </a:srgbClr>
                  </a:innerShdw>
                </a:effectLst>
              </a:rPr>
            </a:br>
            <a:endParaRPr lang="en-US" dirty="0"/>
          </a:p>
        </p:txBody>
      </p:sp>
    </p:spTree>
    <p:extLst>
      <p:ext uri="{BB962C8B-B14F-4D97-AF65-F5344CB8AC3E}">
        <p14:creationId xmlns:p14="http://schemas.microsoft.com/office/powerpoint/2010/main" val="3619561257"/>
      </p:ext>
    </p:extLst>
  </p:cSld>
  <p:clrMapOvr>
    <a:masterClrMapping/>
  </p:clrMapOvr>
  <mc:AlternateContent xmlns:mc="http://schemas.openxmlformats.org/markup-compatibility/2006">
    <mc:Choice xmlns:p14="http://schemas.microsoft.com/office/powerpoint/2010/main" Requires="p14">
      <p:transition p14:dur="10" advClick="0">
        <p:cut/>
      </p:transition>
    </mc:Choice>
    <mc:Fallback>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graphicEl>
                                              <a:dgm id="{85C88EC9-9A8A-4299-8659-07427E9FB6C6}"/>
                                            </p:graphicEl>
                                          </p:spTgt>
                                        </p:tgtEl>
                                        <p:attrNameLst>
                                          <p:attrName>style.visibility</p:attrName>
                                        </p:attrNameLst>
                                      </p:cBhvr>
                                      <p:to>
                                        <p:strVal val="visible"/>
                                      </p:to>
                                    </p:set>
                                    <p:anim calcmode="lin" valueType="num">
                                      <p:cBhvr additive="base">
                                        <p:cTn id="7" dur="750" fill="hold"/>
                                        <p:tgtEl>
                                          <p:spTgt spid="4">
                                            <p:graphicEl>
                                              <a:dgm id="{85C88EC9-9A8A-4299-8659-07427E9FB6C6}"/>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graphicEl>
                                              <a:dgm id="{85C88EC9-9A8A-4299-8659-07427E9FB6C6}"/>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graphicEl>
                                              <a:dgm id="{CE703437-C81B-4269-B99D-168AB58FA297}"/>
                                            </p:graphicEl>
                                          </p:spTgt>
                                        </p:tgtEl>
                                        <p:attrNameLst>
                                          <p:attrName>style.visibility</p:attrName>
                                        </p:attrNameLst>
                                      </p:cBhvr>
                                      <p:to>
                                        <p:strVal val="visible"/>
                                      </p:to>
                                    </p:set>
                                    <p:anim calcmode="lin" valueType="num">
                                      <p:cBhvr additive="base">
                                        <p:cTn id="12" dur="750" fill="hold"/>
                                        <p:tgtEl>
                                          <p:spTgt spid="4">
                                            <p:graphicEl>
                                              <a:dgm id="{CE703437-C81B-4269-B99D-168AB58FA297}"/>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4">
                                            <p:graphicEl>
                                              <a:dgm id="{CE703437-C81B-4269-B99D-168AB58FA297}"/>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4">
                                            <p:graphicEl>
                                              <a:dgm id="{1811C07B-4C9A-4407-8E65-224E20815475}"/>
                                            </p:graphicEl>
                                          </p:spTgt>
                                        </p:tgtEl>
                                        <p:attrNameLst>
                                          <p:attrName>style.visibility</p:attrName>
                                        </p:attrNameLst>
                                      </p:cBhvr>
                                      <p:to>
                                        <p:strVal val="visible"/>
                                      </p:to>
                                    </p:set>
                                    <p:anim calcmode="lin" valueType="num">
                                      <p:cBhvr additive="base">
                                        <p:cTn id="17" dur="750" fill="hold"/>
                                        <p:tgtEl>
                                          <p:spTgt spid="4">
                                            <p:graphicEl>
                                              <a:dgm id="{1811C07B-4C9A-4407-8E65-224E20815475}"/>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4">
                                            <p:graphicEl>
                                              <a:dgm id="{1811C07B-4C9A-4407-8E65-224E2081547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4">
                                            <p:graphicEl>
                                              <a:dgm id="{3C7D9D94-37C2-4B15-B948-98493FB30653}"/>
                                            </p:graphicEl>
                                          </p:spTgt>
                                        </p:tgtEl>
                                        <p:attrNameLst>
                                          <p:attrName>style.visibility</p:attrName>
                                        </p:attrNameLst>
                                      </p:cBhvr>
                                      <p:to>
                                        <p:strVal val="visible"/>
                                      </p:to>
                                    </p:set>
                                    <p:anim calcmode="lin" valueType="num">
                                      <p:cBhvr additive="base">
                                        <p:cTn id="22" dur="750" fill="hold"/>
                                        <p:tgtEl>
                                          <p:spTgt spid="4">
                                            <p:graphicEl>
                                              <a:dgm id="{3C7D9D94-37C2-4B15-B948-98493FB30653}"/>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4">
                                            <p:graphicEl>
                                              <a:dgm id="{3C7D9D94-37C2-4B15-B948-98493FB30653}"/>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4">
                                            <p:graphicEl>
                                              <a:dgm id="{81581153-1D7F-4CF9-9826-F01199BE1ABB}"/>
                                            </p:graphicEl>
                                          </p:spTgt>
                                        </p:tgtEl>
                                        <p:attrNameLst>
                                          <p:attrName>style.visibility</p:attrName>
                                        </p:attrNameLst>
                                      </p:cBhvr>
                                      <p:to>
                                        <p:strVal val="visible"/>
                                      </p:to>
                                    </p:set>
                                    <p:anim calcmode="lin" valueType="num">
                                      <p:cBhvr additive="base">
                                        <p:cTn id="27" dur="750" fill="hold"/>
                                        <p:tgtEl>
                                          <p:spTgt spid="4">
                                            <p:graphicEl>
                                              <a:dgm id="{81581153-1D7F-4CF9-9826-F01199BE1ABB}"/>
                                            </p:graphic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4">
                                            <p:graphicEl>
                                              <a:dgm id="{81581153-1D7F-4CF9-9826-F01199BE1ABB}"/>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grpId="0" nodeType="afterEffect">
                                  <p:stCondLst>
                                    <p:cond delay="0"/>
                                  </p:stCondLst>
                                  <p:childTnLst>
                                    <p:set>
                                      <p:cBhvr>
                                        <p:cTn id="31" dur="1" fill="hold">
                                          <p:stCondLst>
                                            <p:cond delay="0"/>
                                          </p:stCondLst>
                                        </p:cTn>
                                        <p:tgtEl>
                                          <p:spTgt spid="4">
                                            <p:graphicEl>
                                              <a:dgm id="{6EBA8165-D4F5-49A6-8866-E0F87F5B4932}"/>
                                            </p:graphicEl>
                                          </p:spTgt>
                                        </p:tgtEl>
                                        <p:attrNameLst>
                                          <p:attrName>style.visibility</p:attrName>
                                        </p:attrNameLst>
                                      </p:cBhvr>
                                      <p:to>
                                        <p:strVal val="visible"/>
                                      </p:to>
                                    </p:set>
                                    <p:anim calcmode="lin" valueType="num">
                                      <p:cBhvr additive="base">
                                        <p:cTn id="32" dur="750" fill="hold"/>
                                        <p:tgtEl>
                                          <p:spTgt spid="4">
                                            <p:graphicEl>
                                              <a:dgm id="{6EBA8165-D4F5-49A6-8866-E0F87F5B4932}"/>
                                            </p:graphic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4">
                                            <p:graphicEl>
                                              <a:dgm id="{6EBA8165-D4F5-49A6-8866-E0F87F5B4932}"/>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 presetClass="entr" presetSubtype="8" fill="hold" grpId="0" nodeType="afterEffect">
                                  <p:stCondLst>
                                    <p:cond delay="0"/>
                                  </p:stCondLst>
                                  <p:childTnLst>
                                    <p:set>
                                      <p:cBhvr>
                                        <p:cTn id="36" dur="1" fill="hold">
                                          <p:stCondLst>
                                            <p:cond delay="0"/>
                                          </p:stCondLst>
                                        </p:cTn>
                                        <p:tgtEl>
                                          <p:spTgt spid="4">
                                            <p:graphicEl>
                                              <a:dgm id="{0C033369-510C-4F44-B4E9-ED733E3E78C0}"/>
                                            </p:graphicEl>
                                          </p:spTgt>
                                        </p:tgtEl>
                                        <p:attrNameLst>
                                          <p:attrName>style.visibility</p:attrName>
                                        </p:attrNameLst>
                                      </p:cBhvr>
                                      <p:to>
                                        <p:strVal val="visible"/>
                                      </p:to>
                                    </p:set>
                                    <p:anim calcmode="lin" valueType="num">
                                      <p:cBhvr additive="base">
                                        <p:cTn id="37" dur="750" fill="hold"/>
                                        <p:tgtEl>
                                          <p:spTgt spid="4">
                                            <p:graphicEl>
                                              <a:dgm id="{0C033369-510C-4F44-B4E9-ED733E3E78C0}"/>
                                            </p:graphic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4">
                                            <p:graphicEl>
                                              <a:dgm id="{0C033369-510C-4F44-B4E9-ED733E3E78C0}"/>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5250"/>
                            </p:stCondLst>
                            <p:childTnLst>
                              <p:par>
                                <p:cTn id="40" presetID="2" presetClass="entr" presetSubtype="8" fill="hold" grpId="0" nodeType="afterEffect">
                                  <p:stCondLst>
                                    <p:cond delay="0"/>
                                  </p:stCondLst>
                                  <p:childTnLst>
                                    <p:set>
                                      <p:cBhvr>
                                        <p:cTn id="41" dur="1" fill="hold">
                                          <p:stCondLst>
                                            <p:cond delay="0"/>
                                          </p:stCondLst>
                                        </p:cTn>
                                        <p:tgtEl>
                                          <p:spTgt spid="4">
                                            <p:graphicEl>
                                              <a:dgm id="{C8EDD429-0CC9-4ADB-B4F2-8399C6776A72}"/>
                                            </p:graphicEl>
                                          </p:spTgt>
                                        </p:tgtEl>
                                        <p:attrNameLst>
                                          <p:attrName>style.visibility</p:attrName>
                                        </p:attrNameLst>
                                      </p:cBhvr>
                                      <p:to>
                                        <p:strVal val="visible"/>
                                      </p:to>
                                    </p:set>
                                    <p:anim calcmode="lin" valueType="num">
                                      <p:cBhvr additive="base">
                                        <p:cTn id="42" dur="750" fill="hold"/>
                                        <p:tgtEl>
                                          <p:spTgt spid="4">
                                            <p:graphicEl>
                                              <a:dgm id="{C8EDD429-0CC9-4ADB-B4F2-8399C6776A72}"/>
                                            </p:graphic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4">
                                            <p:graphicEl>
                                              <a:dgm id="{C8EDD429-0CC9-4ADB-B4F2-8399C6776A72}"/>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8" fill="hold" grpId="0" nodeType="afterEffect">
                                  <p:stCondLst>
                                    <p:cond delay="0"/>
                                  </p:stCondLst>
                                  <p:childTnLst>
                                    <p:set>
                                      <p:cBhvr>
                                        <p:cTn id="46" dur="1" fill="hold">
                                          <p:stCondLst>
                                            <p:cond delay="0"/>
                                          </p:stCondLst>
                                        </p:cTn>
                                        <p:tgtEl>
                                          <p:spTgt spid="4">
                                            <p:graphicEl>
                                              <a:dgm id="{524151E4-918B-4EB8-BD7B-26309BDE64A2}"/>
                                            </p:graphicEl>
                                          </p:spTgt>
                                        </p:tgtEl>
                                        <p:attrNameLst>
                                          <p:attrName>style.visibility</p:attrName>
                                        </p:attrNameLst>
                                      </p:cBhvr>
                                      <p:to>
                                        <p:strVal val="visible"/>
                                      </p:to>
                                    </p:set>
                                    <p:anim calcmode="lin" valueType="num">
                                      <p:cBhvr additive="base">
                                        <p:cTn id="47" dur="750" fill="hold"/>
                                        <p:tgtEl>
                                          <p:spTgt spid="4">
                                            <p:graphicEl>
                                              <a:dgm id="{524151E4-918B-4EB8-BD7B-26309BDE64A2}"/>
                                            </p:graphicEl>
                                          </p:spTgt>
                                        </p:tgtEl>
                                        <p:attrNameLst>
                                          <p:attrName>ppt_x</p:attrName>
                                        </p:attrNameLst>
                                      </p:cBhvr>
                                      <p:tavLst>
                                        <p:tav tm="0">
                                          <p:val>
                                            <p:strVal val="0-#ppt_w/2"/>
                                          </p:val>
                                        </p:tav>
                                        <p:tav tm="100000">
                                          <p:val>
                                            <p:strVal val="#ppt_x"/>
                                          </p:val>
                                        </p:tav>
                                      </p:tavLst>
                                    </p:anim>
                                    <p:anim calcmode="lin" valueType="num">
                                      <p:cBhvr additive="base">
                                        <p:cTn id="48" dur="750" fill="hold"/>
                                        <p:tgtEl>
                                          <p:spTgt spid="4">
                                            <p:graphicEl>
                                              <a:dgm id="{524151E4-918B-4EB8-BD7B-26309BDE64A2}"/>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6750"/>
                            </p:stCondLst>
                            <p:childTnLst>
                              <p:par>
                                <p:cTn id="50" presetID="2" presetClass="entr" presetSubtype="8" fill="hold" grpId="0" nodeType="afterEffect">
                                  <p:stCondLst>
                                    <p:cond delay="0"/>
                                  </p:stCondLst>
                                  <p:childTnLst>
                                    <p:set>
                                      <p:cBhvr>
                                        <p:cTn id="51" dur="1" fill="hold">
                                          <p:stCondLst>
                                            <p:cond delay="0"/>
                                          </p:stCondLst>
                                        </p:cTn>
                                        <p:tgtEl>
                                          <p:spTgt spid="4">
                                            <p:graphicEl>
                                              <a:dgm id="{111A2246-B494-4C0F-8FEA-842C15631CCB}"/>
                                            </p:graphicEl>
                                          </p:spTgt>
                                        </p:tgtEl>
                                        <p:attrNameLst>
                                          <p:attrName>style.visibility</p:attrName>
                                        </p:attrNameLst>
                                      </p:cBhvr>
                                      <p:to>
                                        <p:strVal val="visible"/>
                                      </p:to>
                                    </p:set>
                                    <p:anim calcmode="lin" valueType="num">
                                      <p:cBhvr additive="base">
                                        <p:cTn id="52" dur="750" fill="hold"/>
                                        <p:tgtEl>
                                          <p:spTgt spid="4">
                                            <p:graphicEl>
                                              <a:dgm id="{111A2246-B494-4C0F-8FEA-842C15631CCB}"/>
                                            </p:graphicEl>
                                          </p:spTgt>
                                        </p:tgtEl>
                                        <p:attrNameLst>
                                          <p:attrName>ppt_x</p:attrName>
                                        </p:attrNameLst>
                                      </p:cBhvr>
                                      <p:tavLst>
                                        <p:tav tm="0">
                                          <p:val>
                                            <p:strVal val="0-#ppt_w/2"/>
                                          </p:val>
                                        </p:tav>
                                        <p:tav tm="100000">
                                          <p:val>
                                            <p:strVal val="#ppt_x"/>
                                          </p:val>
                                        </p:tav>
                                      </p:tavLst>
                                    </p:anim>
                                    <p:anim calcmode="lin" valueType="num">
                                      <p:cBhvr additive="base">
                                        <p:cTn id="53" dur="750" fill="hold"/>
                                        <p:tgtEl>
                                          <p:spTgt spid="4">
                                            <p:graphicEl>
                                              <a:dgm id="{111A2246-B494-4C0F-8FEA-842C15631CCB}"/>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7500"/>
                            </p:stCondLst>
                            <p:childTnLst>
                              <p:par>
                                <p:cTn id="55" presetID="2" presetClass="entr" presetSubtype="8" fill="hold" grpId="0" nodeType="afterEffect">
                                  <p:stCondLst>
                                    <p:cond delay="0"/>
                                  </p:stCondLst>
                                  <p:childTnLst>
                                    <p:set>
                                      <p:cBhvr>
                                        <p:cTn id="56" dur="1" fill="hold">
                                          <p:stCondLst>
                                            <p:cond delay="0"/>
                                          </p:stCondLst>
                                        </p:cTn>
                                        <p:tgtEl>
                                          <p:spTgt spid="4">
                                            <p:graphicEl>
                                              <a:dgm id="{D8A9090E-8E03-4CFC-873B-449DB70738A7}"/>
                                            </p:graphicEl>
                                          </p:spTgt>
                                        </p:tgtEl>
                                        <p:attrNameLst>
                                          <p:attrName>style.visibility</p:attrName>
                                        </p:attrNameLst>
                                      </p:cBhvr>
                                      <p:to>
                                        <p:strVal val="visible"/>
                                      </p:to>
                                    </p:set>
                                    <p:anim calcmode="lin" valueType="num">
                                      <p:cBhvr additive="base">
                                        <p:cTn id="57" dur="750" fill="hold"/>
                                        <p:tgtEl>
                                          <p:spTgt spid="4">
                                            <p:graphicEl>
                                              <a:dgm id="{D8A9090E-8E03-4CFC-873B-449DB70738A7}"/>
                                            </p:graphicEl>
                                          </p:spTgt>
                                        </p:tgtEl>
                                        <p:attrNameLst>
                                          <p:attrName>ppt_x</p:attrName>
                                        </p:attrNameLst>
                                      </p:cBhvr>
                                      <p:tavLst>
                                        <p:tav tm="0">
                                          <p:val>
                                            <p:strVal val="0-#ppt_w/2"/>
                                          </p:val>
                                        </p:tav>
                                        <p:tav tm="100000">
                                          <p:val>
                                            <p:strVal val="#ppt_x"/>
                                          </p:val>
                                        </p:tav>
                                      </p:tavLst>
                                    </p:anim>
                                    <p:anim calcmode="lin" valueType="num">
                                      <p:cBhvr additive="base">
                                        <p:cTn id="58" dur="750" fill="hold"/>
                                        <p:tgtEl>
                                          <p:spTgt spid="4">
                                            <p:graphicEl>
                                              <a:dgm id="{D8A9090E-8E03-4CFC-873B-449DB70738A7}"/>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8250"/>
                            </p:stCondLst>
                            <p:childTnLst>
                              <p:par>
                                <p:cTn id="60" presetID="2" presetClass="entr" presetSubtype="8" fill="hold" grpId="0" nodeType="afterEffect">
                                  <p:stCondLst>
                                    <p:cond delay="0"/>
                                  </p:stCondLst>
                                  <p:childTnLst>
                                    <p:set>
                                      <p:cBhvr>
                                        <p:cTn id="61" dur="1" fill="hold">
                                          <p:stCondLst>
                                            <p:cond delay="0"/>
                                          </p:stCondLst>
                                        </p:cTn>
                                        <p:tgtEl>
                                          <p:spTgt spid="4">
                                            <p:graphicEl>
                                              <a:dgm id="{1BE89A67-1E52-43AA-8236-B00961860117}"/>
                                            </p:graphicEl>
                                          </p:spTgt>
                                        </p:tgtEl>
                                        <p:attrNameLst>
                                          <p:attrName>style.visibility</p:attrName>
                                        </p:attrNameLst>
                                      </p:cBhvr>
                                      <p:to>
                                        <p:strVal val="visible"/>
                                      </p:to>
                                    </p:set>
                                    <p:anim calcmode="lin" valueType="num">
                                      <p:cBhvr additive="base">
                                        <p:cTn id="62" dur="750" fill="hold"/>
                                        <p:tgtEl>
                                          <p:spTgt spid="4">
                                            <p:graphicEl>
                                              <a:dgm id="{1BE89A67-1E52-43AA-8236-B00961860117}"/>
                                            </p:graphicEl>
                                          </p:spTgt>
                                        </p:tgtEl>
                                        <p:attrNameLst>
                                          <p:attrName>ppt_x</p:attrName>
                                        </p:attrNameLst>
                                      </p:cBhvr>
                                      <p:tavLst>
                                        <p:tav tm="0">
                                          <p:val>
                                            <p:strVal val="0-#ppt_w/2"/>
                                          </p:val>
                                        </p:tav>
                                        <p:tav tm="100000">
                                          <p:val>
                                            <p:strVal val="#ppt_x"/>
                                          </p:val>
                                        </p:tav>
                                      </p:tavLst>
                                    </p:anim>
                                    <p:anim calcmode="lin" valueType="num">
                                      <p:cBhvr additive="base">
                                        <p:cTn id="63" dur="750" fill="hold"/>
                                        <p:tgtEl>
                                          <p:spTgt spid="4">
                                            <p:graphicEl>
                                              <a:dgm id="{1BE89A67-1E52-43AA-8236-B0096186011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PrescriptionDrug MonitoringMedicineT">
  <a:themeElements>
    <a:clrScheme name="Custom 14">
      <a:dk1>
        <a:srgbClr val="536648"/>
      </a:dk1>
      <a:lt1>
        <a:srgbClr val="FFFFFF"/>
      </a:lt1>
      <a:dk2>
        <a:srgbClr val="1D2D60"/>
      </a:dk2>
      <a:lt2>
        <a:srgbClr val="FFFFFF"/>
      </a:lt2>
      <a:accent1>
        <a:srgbClr val="536648"/>
      </a:accent1>
      <a:accent2>
        <a:srgbClr val="D1AC77"/>
      </a:accent2>
      <a:accent3>
        <a:srgbClr val="D1AC77"/>
      </a:accent3>
      <a:accent4>
        <a:srgbClr val="D1AC77"/>
      </a:accent4>
      <a:accent5>
        <a:srgbClr val="D1AC77"/>
      </a:accent5>
      <a:accent6>
        <a:srgbClr val="D1AC77"/>
      </a:accent6>
      <a:hlink>
        <a:srgbClr val="4E6CCA"/>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34969</TotalTime>
  <Words>3363</Words>
  <Application>Microsoft Office PowerPoint</Application>
  <PresentationFormat>On-screen Show (4:3)</PresentationFormat>
  <Paragraphs>520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vt:lpstr>
      <vt:lpstr>BOHPrescriptionDrug MonitoringMedicineT</vt:lpstr>
      <vt:lpstr>Lewis County  2023 Preliminary budget review November 22, 2022</vt:lpstr>
      <vt:lpstr>Citizens Budget Committee</vt:lpstr>
      <vt:lpstr>DISCUSSION POINTS</vt:lpstr>
      <vt:lpstr>THE BUDGET PURPOSE</vt:lpstr>
      <vt:lpstr>BUDGET  TIMELINE</vt:lpstr>
      <vt:lpstr>County departments and offices</vt:lpstr>
      <vt:lpstr>Lewis County budget outlook</vt:lpstr>
      <vt:lpstr>LEWIS COUNTY, WA </vt:lpstr>
      <vt:lpstr>FUND TYPES </vt:lpstr>
      <vt:lpstr>COUNTY BUDGET BY FUNCTION (services)</vt:lpstr>
      <vt:lpstr>COUNTY BUDGET BY FUNCTION (services)</vt:lpstr>
      <vt:lpstr>REVENUE  SOURCES  All Funds</vt:lpstr>
      <vt:lpstr>EXPENDITURE (USES) ALL Funds</vt:lpstr>
      <vt:lpstr>County Campus  Capital projects</vt:lpstr>
      <vt:lpstr>GENERAL FUND OFFICES AND DEPARTMENTS</vt:lpstr>
      <vt:lpstr> General Fund REVENUE SOURCES </vt:lpstr>
      <vt:lpstr>General Fund Revenue History</vt:lpstr>
      <vt:lpstr>General &amp; optional sales tax receipts </vt:lpstr>
      <vt:lpstr> General Fund  EXPENDITURES  </vt:lpstr>
      <vt:lpstr>General Fund  EXPENDITURES by function</vt:lpstr>
      <vt:lpstr>Summary of preliminary budget</vt:lpstr>
      <vt:lpstr>County employee summary</vt:lpstr>
      <vt:lpstr>Budget increase Requests</vt:lpstr>
      <vt:lpstr>Fund Balance </vt:lpstr>
      <vt:lpstr>Budget to Actuals comparison  2017 -2021 Actuals 2022 Estimates 2023 Preliminary Budget</vt:lpstr>
      <vt:lpstr>PowerPoint Presentation</vt:lpstr>
      <vt:lpstr>NEXT STEPS</vt:lpstr>
      <vt:lpstr>American rescue plan funds</vt:lpstr>
      <vt:lpstr>Strategic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Change Oct.2012</dc:title>
  <dc:creator>Rachel Wood</dc:creator>
  <cp:lastModifiedBy>Becky Butler</cp:lastModifiedBy>
  <cp:revision>720</cp:revision>
  <cp:lastPrinted>2022-11-23T00:32:05Z</cp:lastPrinted>
  <dcterms:created xsi:type="dcterms:W3CDTF">2011-12-08T19:02:24Z</dcterms:created>
  <dcterms:modified xsi:type="dcterms:W3CDTF">2022-11-23T00:32:41Z</dcterms:modified>
</cp:coreProperties>
</file>