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4" r:id="rId3"/>
    <p:sldId id="257" r:id="rId4"/>
    <p:sldId id="258" r:id="rId5"/>
    <p:sldId id="261" r:id="rId6"/>
    <p:sldId id="260" r:id="rId7"/>
    <p:sldId id="262"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DABE58-FC01-4A93-BBA9-21729B0F85D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E7AAAC8-9F7A-4E65-B604-541A05777FFE}">
      <dgm:prSet/>
      <dgm:spPr/>
      <dgm:t>
        <a:bodyPr/>
        <a:lstStyle/>
        <a:p>
          <a:r>
            <a:rPr lang="en-US"/>
            <a:t>HRC staff will collaborate with local Coordinated Entry (CE) lead to accept and send direct referrals for individuals experiencing homelessness or at imminent risk of homelessness when space is available.</a:t>
          </a:r>
        </a:p>
      </dgm:t>
    </dgm:pt>
    <dgm:pt modelId="{D72CF3C9-2F0F-4A81-B7AE-ADAE177B2740}" type="parTrans" cxnId="{3B440795-535A-4A5F-99CA-B10D840E02CD}">
      <dgm:prSet/>
      <dgm:spPr/>
      <dgm:t>
        <a:bodyPr/>
        <a:lstStyle/>
        <a:p>
          <a:endParaRPr lang="en-US"/>
        </a:p>
      </dgm:t>
    </dgm:pt>
    <dgm:pt modelId="{CDECC8F2-36BC-49D0-B2C2-C1EE646FCF63}" type="sibTrans" cxnId="{3B440795-535A-4A5F-99CA-B10D840E02CD}">
      <dgm:prSet/>
      <dgm:spPr/>
      <dgm:t>
        <a:bodyPr/>
        <a:lstStyle/>
        <a:p>
          <a:endParaRPr lang="en-US"/>
        </a:p>
      </dgm:t>
    </dgm:pt>
    <dgm:pt modelId="{D67B0EEC-E3B3-4042-A39B-CA6011778948}">
      <dgm:prSet/>
      <dgm:spPr/>
      <dgm:t>
        <a:bodyPr/>
        <a:lstStyle/>
        <a:p>
          <a:r>
            <a:rPr lang="en-US"/>
            <a:t>Program Manager will have monthly meetings with Local Coordinated Entry Agency and Lewis County Public Health and Social Services to ensure target population is being served.</a:t>
          </a:r>
        </a:p>
      </dgm:t>
    </dgm:pt>
    <dgm:pt modelId="{A92CC694-C4C1-4083-B35D-81EA1D6896AE}" type="parTrans" cxnId="{AF4A6DBF-2257-4CD3-948C-B8CB54EBAF95}">
      <dgm:prSet/>
      <dgm:spPr/>
      <dgm:t>
        <a:bodyPr/>
        <a:lstStyle/>
        <a:p>
          <a:endParaRPr lang="en-US"/>
        </a:p>
      </dgm:t>
    </dgm:pt>
    <dgm:pt modelId="{68146866-E32A-4375-8E7E-485BB58B50EE}" type="sibTrans" cxnId="{AF4A6DBF-2257-4CD3-948C-B8CB54EBAF95}">
      <dgm:prSet/>
      <dgm:spPr/>
      <dgm:t>
        <a:bodyPr/>
        <a:lstStyle/>
        <a:p>
          <a:endParaRPr lang="en-US"/>
        </a:p>
      </dgm:t>
    </dgm:pt>
    <dgm:pt modelId="{7676DB89-B6E2-41B8-9655-F14C5E64CD4C}">
      <dgm:prSet/>
      <dgm:spPr/>
      <dgm:t>
        <a:bodyPr/>
        <a:lstStyle/>
        <a:p>
          <a:r>
            <a:rPr lang="en-US" dirty="0"/>
            <a:t>If referral refuses program, then referral will be sent back to CE and a new referral will be requested.</a:t>
          </a:r>
        </a:p>
      </dgm:t>
    </dgm:pt>
    <dgm:pt modelId="{E92A620E-E3B7-4041-B6AB-8EBC54B4CB7B}" type="parTrans" cxnId="{4F22C9FC-58BE-4CBC-829A-182446E1925C}">
      <dgm:prSet/>
      <dgm:spPr/>
      <dgm:t>
        <a:bodyPr/>
        <a:lstStyle/>
        <a:p>
          <a:endParaRPr lang="en-US"/>
        </a:p>
      </dgm:t>
    </dgm:pt>
    <dgm:pt modelId="{DB498D1C-93F6-45F5-9CBC-FDF223B4A432}" type="sibTrans" cxnId="{4F22C9FC-58BE-4CBC-829A-182446E1925C}">
      <dgm:prSet/>
      <dgm:spPr/>
      <dgm:t>
        <a:bodyPr/>
        <a:lstStyle/>
        <a:p>
          <a:endParaRPr lang="en-US"/>
        </a:p>
      </dgm:t>
    </dgm:pt>
    <dgm:pt modelId="{6F3A4B23-D098-4173-AEAC-91F59F118306}" type="pres">
      <dgm:prSet presAssocID="{E9DABE58-FC01-4A93-BBA9-21729B0F85DA}" presName="vert0" presStyleCnt="0">
        <dgm:presLayoutVars>
          <dgm:dir/>
          <dgm:animOne val="branch"/>
          <dgm:animLvl val="lvl"/>
        </dgm:presLayoutVars>
      </dgm:prSet>
      <dgm:spPr/>
    </dgm:pt>
    <dgm:pt modelId="{2A44BD65-3D57-4A09-870E-17D25D7BB23F}" type="pres">
      <dgm:prSet presAssocID="{2E7AAAC8-9F7A-4E65-B604-541A05777FFE}" presName="thickLine" presStyleLbl="alignNode1" presStyleIdx="0" presStyleCnt="3"/>
      <dgm:spPr/>
    </dgm:pt>
    <dgm:pt modelId="{2B59FF3A-8D01-4F51-B8B3-9F4077605C2B}" type="pres">
      <dgm:prSet presAssocID="{2E7AAAC8-9F7A-4E65-B604-541A05777FFE}" presName="horz1" presStyleCnt="0"/>
      <dgm:spPr/>
    </dgm:pt>
    <dgm:pt modelId="{95DAD819-2E43-47FE-B046-263F4E270CD0}" type="pres">
      <dgm:prSet presAssocID="{2E7AAAC8-9F7A-4E65-B604-541A05777FFE}" presName="tx1" presStyleLbl="revTx" presStyleIdx="0" presStyleCnt="3"/>
      <dgm:spPr/>
    </dgm:pt>
    <dgm:pt modelId="{6AFF9473-729D-4E1D-B87E-50288AC6DFB6}" type="pres">
      <dgm:prSet presAssocID="{2E7AAAC8-9F7A-4E65-B604-541A05777FFE}" presName="vert1" presStyleCnt="0"/>
      <dgm:spPr/>
    </dgm:pt>
    <dgm:pt modelId="{29FAF75E-8ED0-4B4F-BB65-5115ADB98AC2}" type="pres">
      <dgm:prSet presAssocID="{D67B0EEC-E3B3-4042-A39B-CA6011778948}" presName="thickLine" presStyleLbl="alignNode1" presStyleIdx="1" presStyleCnt="3"/>
      <dgm:spPr/>
    </dgm:pt>
    <dgm:pt modelId="{A9F44D82-D056-41C1-B292-6BA1F1C2A18D}" type="pres">
      <dgm:prSet presAssocID="{D67B0EEC-E3B3-4042-A39B-CA6011778948}" presName="horz1" presStyleCnt="0"/>
      <dgm:spPr/>
    </dgm:pt>
    <dgm:pt modelId="{3F76133D-5FF4-488E-BB58-0DFF265A6322}" type="pres">
      <dgm:prSet presAssocID="{D67B0EEC-E3B3-4042-A39B-CA6011778948}" presName="tx1" presStyleLbl="revTx" presStyleIdx="1" presStyleCnt="3"/>
      <dgm:spPr/>
    </dgm:pt>
    <dgm:pt modelId="{77F00D26-8A1D-4FF1-A164-9D4FC8E05083}" type="pres">
      <dgm:prSet presAssocID="{D67B0EEC-E3B3-4042-A39B-CA6011778948}" presName="vert1" presStyleCnt="0"/>
      <dgm:spPr/>
    </dgm:pt>
    <dgm:pt modelId="{83B64556-2F8D-4D24-9E9A-C1E4921E763E}" type="pres">
      <dgm:prSet presAssocID="{7676DB89-B6E2-41B8-9655-F14C5E64CD4C}" presName="thickLine" presStyleLbl="alignNode1" presStyleIdx="2" presStyleCnt="3"/>
      <dgm:spPr/>
    </dgm:pt>
    <dgm:pt modelId="{F95B66FE-1A05-445B-9EA8-FD94C87C2ED4}" type="pres">
      <dgm:prSet presAssocID="{7676DB89-B6E2-41B8-9655-F14C5E64CD4C}" presName="horz1" presStyleCnt="0"/>
      <dgm:spPr/>
    </dgm:pt>
    <dgm:pt modelId="{980072C7-3B37-4A67-AB50-58E9FF85C07A}" type="pres">
      <dgm:prSet presAssocID="{7676DB89-B6E2-41B8-9655-F14C5E64CD4C}" presName="tx1" presStyleLbl="revTx" presStyleIdx="2" presStyleCnt="3"/>
      <dgm:spPr/>
    </dgm:pt>
    <dgm:pt modelId="{A14A805D-E181-4DCE-AB7B-8D8B874FE687}" type="pres">
      <dgm:prSet presAssocID="{7676DB89-B6E2-41B8-9655-F14C5E64CD4C}" presName="vert1" presStyleCnt="0"/>
      <dgm:spPr/>
    </dgm:pt>
  </dgm:ptLst>
  <dgm:cxnLst>
    <dgm:cxn modelId="{F9DBA75A-153C-4399-857E-894E0EDEA7A1}" type="presOf" srcId="{2E7AAAC8-9F7A-4E65-B604-541A05777FFE}" destId="{95DAD819-2E43-47FE-B046-263F4E270CD0}" srcOrd="0" destOrd="0" presId="urn:microsoft.com/office/officeart/2008/layout/LinedList"/>
    <dgm:cxn modelId="{6592477C-92BC-4476-A355-AD3AA600F442}" type="presOf" srcId="{7676DB89-B6E2-41B8-9655-F14C5E64CD4C}" destId="{980072C7-3B37-4A67-AB50-58E9FF85C07A}" srcOrd="0" destOrd="0" presId="urn:microsoft.com/office/officeart/2008/layout/LinedList"/>
    <dgm:cxn modelId="{3B440795-535A-4A5F-99CA-B10D840E02CD}" srcId="{E9DABE58-FC01-4A93-BBA9-21729B0F85DA}" destId="{2E7AAAC8-9F7A-4E65-B604-541A05777FFE}" srcOrd="0" destOrd="0" parTransId="{D72CF3C9-2F0F-4A81-B7AE-ADAE177B2740}" sibTransId="{CDECC8F2-36BC-49D0-B2C2-C1EE646FCF63}"/>
    <dgm:cxn modelId="{1FD9F398-A8E7-4D79-9C26-A9996194FCE8}" type="presOf" srcId="{D67B0EEC-E3B3-4042-A39B-CA6011778948}" destId="{3F76133D-5FF4-488E-BB58-0DFF265A6322}" srcOrd="0" destOrd="0" presId="urn:microsoft.com/office/officeart/2008/layout/LinedList"/>
    <dgm:cxn modelId="{AF4A6DBF-2257-4CD3-948C-B8CB54EBAF95}" srcId="{E9DABE58-FC01-4A93-BBA9-21729B0F85DA}" destId="{D67B0EEC-E3B3-4042-A39B-CA6011778948}" srcOrd="1" destOrd="0" parTransId="{A92CC694-C4C1-4083-B35D-81EA1D6896AE}" sibTransId="{68146866-E32A-4375-8E7E-485BB58B50EE}"/>
    <dgm:cxn modelId="{B7EA61C2-2F9D-4118-94CC-F8AFA00577F9}" type="presOf" srcId="{E9DABE58-FC01-4A93-BBA9-21729B0F85DA}" destId="{6F3A4B23-D098-4173-AEAC-91F59F118306}" srcOrd="0" destOrd="0" presId="urn:microsoft.com/office/officeart/2008/layout/LinedList"/>
    <dgm:cxn modelId="{4F22C9FC-58BE-4CBC-829A-182446E1925C}" srcId="{E9DABE58-FC01-4A93-BBA9-21729B0F85DA}" destId="{7676DB89-B6E2-41B8-9655-F14C5E64CD4C}" srcOrd="2" destOrd="0" parTransId="{E92A620E-E3B7-4041-B6AB-8EBC54B4CB7B}" sibTransId="{DB498D1C-93F6-45F5-9CBC-FDF223B4A432}"/>
    <dgm:cxn modelId="{41069ADE-AE80-4549-A791-07A3FF931393}" type="presParOf" srcId="{6F3A4B23-D098-4173-AEAC-91F59F118306}" destId="{2A44BD65-3D57-4A09-870E-17D25D7BB23F}" srcOrd="0" destOrd="0" presId="urn:microsoft.com/office/officeart/2008/layout/LinedList"/>
    <dgm:cxn modelId="{FECB5853-100C-4B5E-AFFC-576805F14884}" type="presParOf" srcId="{6F3A4B23-D098-4173-AEAC-91F59F118306}" destId="{2B59FF3A-8D01-4F51-B8B3-9F4077605C2B}" srcOrd="1" destOrd="0" presId="urn:microsoft.com/office/officeart/2008/layout/LinedList"/>
    <dgm:cxn modelId="{5BB62528-3992-46C3-96A9-321762F3EA66}" type="presParOf" srcId="{2B59FF3A-8D01-4F51-B8B3-9F4077605C2B}" destId="{95DAD819-2E43-47FE-B046-263F4E270CD0}" srcOrd="0" destOrd="0" presId="urn:microsoft.com/office/officeart/2008/layout/LinedList"/>
    <dgm:cxn modelId="{42F9F32C-226D-48F1-AB09-56EE2697236C}" type="presParOf" srcId="{2B59FF3A-8D01-4F51-B8B3-9F4077605C2B}" destId="{6AFF9473-729D-4E1D-B87E-50288AC6DFB6}" srcOrd="1" destOrd="0" presId="urn:microsoft.com/office/officeart/2008/layout/LinedList"/>
    <dgm:cxn modelId="{A6FCA627-DD6E-4649-B152-1E7EBEFC166B}" type="presParOf" srcId="{6F3A4B23-D098-4173-AEAC-91F59F118306}" destId="{29FAF75E-8ED0-4B4F-BB65-5115ADB98AC2}" srcOrd="2" destOrd="0" presId="urn:microsoft.com/office/officeart/2008/layout/LinedList"/>
    <dgm:cxn modelId="{BB9F4083-3CBC-45FC-A4C0-00D4DB518A47}" type="presParOf" srcId="{6F3A4B23-D098-4173-AEAC-91F59F118306}" destId="{A9F44D82-D056-41C1-B292-6BA1F1C2A18D}" srcOrd="3" destOrd="0" presId="urn:microsoft.com/office/officeart/2008/layout/LinedList"/>
    <dgm:cxn modelId="{569FEDBF-9247-4E20-844A-88B6067CC173}" type="presParOf" srcId="{A9F44D82-D056-41C1-B292-6BA1F1C2A18D}" destId="{3F76133D-5FF4-488E-BB58-0DFF265A6322}" srcOrd="0" destOrd="0" presId="urn:microsoft.com/office/officeart/2008/layout/LinedList"/>
    <dgm:cxn modelId="{694E3548-5C0D-4F20-9F88-8F216CDE7415}" type="presParOf" srcId="{A9F44D82-D056-41C1-B292-6BA1F1C2A18D}" destId="{77F00D26-8A1D-4FF1-A164-9D4FC8E05083}" srcOrd="1" destOrd="0" presId="urn:microsoft.com/office/officeart/2008/layout/LinedList"/>
    <dgm:cxn modelId="{80F4AC74-8BFF-449D-84E2-57DFF771017C}" type="presParOf" srcId="{6F3A4B23-D098-4173-AEAC-91F59F118306}" destId="{83B64556-2F8D-4D24-9E9A-C1E4921E763E}" srcOrd="4" destOrd="0" presId="urn:microsoft.com/office/officeart/2008/layout/LinedList"/>
    <dgm:cxn modelId="{6204EEC7-F222-40A6-993A-9CEC22D33D28}" type="presParOf" srcId="{6F3A4B23-D098-4173-AEAC-91F59F118306}" destId="{F95B66FE-1A05-445B-9EA8-FD94C87C2ED4}" srcOrd="5" destOrd="0" presId="urn:microsoft.com/office/officeart/2008/layout/LinedList"/>
    <dgm:cxn modelId="{3517183F-BA21-4648-AAB0-79E5F8C2D3F2}" type="presParOf" srcId="{F95B66FE-1A05-445B-9EA8-FD94C87C2ED4}" destId="{980072C7-3B37-4A67-AB50-58E9FF85C07A}" srcOrd="0" destOrd="0" presId="urn:microsoft.com/office/officeart/2008/layout/LinedList"/>
    <dgm:cxn modelId="{1746C3A4-B2D7-4284-81A8-B4B9FF8F21B9}" type="presParOf" srcId="{F95B66FE-1A05-445B-9EA8-FD94C87C2ED4}" destId="{A14A805D-E181-4DCE-AB7B-8D8B874FE68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4BD65-3D57-4A09-870E-17D25D7BB23F}">
      <dsp:nvSpPr>
        <dsp:cNvPr id="0" name=""/>
        <dsp:cNvSpPr/>
      </dsp:nvSpPr>
      <dsp:spPr>
        <a:xfrm>
          <a:off x="0" y="2492"/>
          <a:ext cx="6492875"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AD819-2E43-47FE-B046-263F4E270CD0}">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HRC staff will collaborate with local Coordinated Entry (CE) lead to accept and send direct referrals for individuals experiencing homelessness or at imminent risk of homelessness when space is available.</a:t>
          </a:r>
        </a:p>
      </dsp:txBody>
      <dsp:txXfrm>
        <a:off x="0" y="2492"/>
        <a:ext cx="6492875" cy="1700138"/>
      </dsp:txXfrm>
    </dsp:sp>
    <dsp:sp modelId="{29FAF75E-8ED0-4B4F-BB65-5115ADB98AC2}">
      <dsp:nvSpPr>
        <dsp:cNvPr id="0" name=""/>
        <dsp:cNvSpPr/>
      </dsp:nvSpPr>
      <dsp:spPr>
        <a:xfrm>
          <a:off x="0" y="1702630"/>
          <a:ext cx="6492875" cy="0"/>
        </a:xfrm>
        <a:prstGeom prst="line">
          <a:avLst/>
        </a:prstGeom>
        <a:solidFill>
          <a:schemeClr val="accent2">
            <a:hueOff val="-1796981"/>
            <a:satOff val="12361"/>
            <a:lumOff val="1372"/>
            <a:alphaOff val="0"/>
          </a:schemeClr>
        </a:solidFill>
        <a:ln w="15875" cap="rnd" cmpd="sng" algn="ctr">
          <a:solidFill>
            <a:schemeClr val="accent2">
              <a:hueOff val="-1796981"/>
              <a:satOff val="12361"/>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6133D-5FF4-488E-BB58-0DFF265A6322}">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Program Manager will have monthly meetings with Local Coordinated Entry Agency and Lewis County Public Health and Social Services to ensure target population is being served.</a:t>
          </a:r>
        </a:p>
      </dsp:txBody>
      <dsp:txXfrm>
        <a:off x="0" y="1702630"/>
        <a:ext cx="6492875" cy="1700138"/>
      </dsp:txXfrm>
    </dsp:sp>
    <dsp:sp modelId="{83B64556-2F8D-4D24-9E9A-C1E4921E763E}">
      <dsp:nvSpPr>
        <dsp:cNvPr id="0" name=""/>
        <dsp:cNvSpPr/>
      </dsp:nvSpPr>
      <dsp:spPr>
        <a:xfrm>
          <a:off x="0" y="3402769"/>
          <a:ext cx="6492875" cy="0"/>
        </a:xfrm>
        <a:prstGeom prst="line">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0072C7-3B37-4A67-AB50-58E9FF85C07A}">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If referral refuses program, then referral will be sent back to CE and a new referral will be requested.</a:t>
          </a:r>
        </a:p>
      </dsp:txBody>
      <dsp:txXfrm>
        <a:off x="0" y="3402769"/>
        <a:ext cx="6492875" cy="17001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49D6DC-E1CB-4874-BF52-C3407230D20E}" type="datetime1">
              <a:rPr lang="en-US" smtClean="0"/>
              <a:t>1/27/2025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14914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517C94-3B1E-4991-BED3-41F8B0158A00}"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2776713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17C94-3B1E-4991-BED3-41F8B0158A00}"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333242257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17C94-3B1E-4991-BED3-41F8B0158A00}"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5497556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17C94-3B1E-4991-BED3-41F8B0158A00}"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28600453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17C94-3B1E-4991-BED3-41F8B0158A00}"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133876216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17C94-3B1E-4991-BED3-41F8B0158A00}"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21204083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701D81-C4B9-4A87-89A7-22E29E6C9200}" type="datetime1">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4129917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307718-69F7-427E-95A3-C1246AF46913}" type="datetime1">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72934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13E51-B7F7-4C24-B8E3-5471755DC0E0}" type="datetime1">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4316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1A59F-D956-4598-A3C1-AE72A5387751}"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232040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0BBD69-7BD3-4731-8064-242619E92CBE}" type="datetime1">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27994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BD77D9-239F-488B-9358-023C46BC7084}" type="datetime1">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08981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61C24-7140-4FDE-92F3-654C6E2D3C1C}" type="datetime1">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98371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D6ACF-ECB9-4B5F-A429-08B8AC75E8EF}" type="datetime1">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9614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8B429B-EE2A-486A-BDB9-0C848B4FAFDD}" type="datetime1">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86539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A5FE4A-CB8D-40AB-BFFC-AAF37EA071CB}" type="datetime1">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49892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517C94-3B1E-4991-BED3-41F8B0158A00}" type="datetime1">
              <a:rPr lang="en-US" smtClean="0"/>
              <a:t>1/27/2025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29672490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7A899-2B1C-B3D5-48F7-E2E4D5CABB59}"/>
              </a:ext>
            </a:extLst>
          </p:cNvPr>
          <p:cNvSpPr>
            <a:spLocks noGrp="1"/>
          </p:cNvSpPr>
          <p:nvPr>
            <p:ph type="ctrTitle"/>
          </p:nvPr>
        </p:nvSpPr>
        <p:spPr>
          <a:xfrm>
            <a:off x="4089399" y="4078424"/>
            <a:ext cx="7413623" cy="1155427"/>
          </a:xfrm>
        </p:spPr>
        <p:txBody>
          <a:bodyPr>
            <a:normAutofit/>
          </a:bodyPr>
          <a:lstStyle/>
          <a:p>
            <a:pPr>
              <a:lnSpc>
                <a:spcPct val="90000"/>
              </a:lnSpc>
            </a:pPr>
            <a:r>
              <a:rPr lang="en-US" sz="3800" b="1">
                <a:latin typeface="Times New Roman" panose="02020603050405020304" pitchFamily="18" charset="0"/>
                <a:cs typeface="Times New Roman" panose="02020603050405020304" pitchFamily="18" charset="0"/>
              </a:rPr>
              <a:t>The Housing Resource Center of Lewis County (HRC)</a:t>
            </a:r>
          </a:p>
        </p:txBody>
      </p:sp>
      <p:sp>
        <p:nvSpPr>
          <p:cNvPr id="3" name="Subtitle 2">
            <a:extLst>
              <a:ext uri="{FF2B5EF4-FFF2-40B4-BE49-F238E27FC236}">
                <a16:creationId xmlns:a16="http://schemas.microsoft.com/office/drawing/2014/main" id="{D7FA9940-9ADC-FB6D-D3F9-0212595E6DFC}"/>
              </a:ext>
            </a:extLst>
          </p:cNvPr>
          <p:cNvSpPr>
            <a:spLocks noGrp="1"/>
          </p:cNvSpPr>
          <p:nvPr>
            <p:ph type="subTitle" idx="1"/>
          </p:nvPr>
        </p:nvSpPr>
        <p:spPr>
          <a:xfrm>
            <a:off x="4515377" y="5233851"/>
            <a:ext cx="6987645" cy="650482"/>
          </a:xfrm>
        </p:spPr>
        <p:txBody>
          <a:bodyPr>
            <a:normAutofit/>
          </a:bodyPr>
          <a:lstStyle/>
          <a:p>
            <a:r>
              <a:rPr lang="en-US" b="1">
                <a:latin typeface="Times New Roman" panose="02020603050405020304" pitchFamily="18" charset="0"/>
                <a:cs typeface="Times New Roman" panose="02020603050405020304" pitchFamily="18" charset="0"/>
              </a:rPr>
              <a:t>Transitional Housing Program</a:t>
            </a:r>
          </a:p>
        </p:txBody>
      </p:sp>
      <p:sp>
        <p:nvSpPr>
          <p:cNvPr id="9" name="Rounded Rectangle 6">
            <a:extLst>
              <a:ext uri="{FF2B5EF4-FFF2-40B4-BE49-F238E27FC236}">
                <a16:creationId xmlns:a16="http://schemas.microsoft.com/office/drawing/2014/main" id="{EF3E1F0C-BCD9-491F-A435-D4A48FB43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609600"/>
            <a:ext cx="7833360" cy="3139440"/>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descr="Concept View To Office Building And Sky">
            <a:extLst>
              <a:ext uri="{FF2B5EF4-FFF2-40B4-BE49-F238E27FC236}">
                <a16:creationId xmlns:a16="http://schemas.microsoft.com/office/drawing/2014/main" id="{568814E4-FE7F-BCA8-85E7-B6536C57384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284" r="-1" b="-1"/>
          <a:stretch/>
        </p:blipFill>
        <p:spPr>
          <a:xfrm>
            <a:off x="5448015" y="952500"/>
            <a:ext cx="4374450" cy="2453640"/>
          </a:xfrm>
          <a:prstGeom prst="rect">
            <a:avLst/>
          </a:prstGeom>
        </p:spPr>
      </p:pic>
    </p:spTree>
    <p:extLst>
      <p:ext uri="{BB962C8B-B14F-4D97-AF65-F5344CB8AC3E}">
        <p14:creationId xmlns:p14="http://schemas.microsoft.com/office/powerpoint/2010/main" val="11816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2032-4D7A-8EAF-44C0-6396DA1B07BF}"/>
              </a:ext>
            </a:extLst>
          </p:cNvPr>
          <p:cNvSpPr>
            <a:spLocks noGrp="1"/>
          </p:cNvSpPr>
          <p:nvPr>
            <p:ph type="title"/>
          </p:nvPr>
        </p:nvSpPr>
        <p:spPr>
          <a:xfrm>
            <a:off x="1484311" y="685800"/>
            <a:ext cx="10018713" cy="1752599"/>
          </a:xfrm>
        </p:spPr>
        <p:txBody>
          <a:bodyPr>
            <a:normAutofit/>
          </a:bodyPr>
          <a:lstStyle/>
          <a:p>
            <a:r>
              <a:rPr lang="en-US" dirty="0">
                <a:latin typeface="Times New Roman" panose="02020603050405020304" pitchFamily="18" charset="0"/>
                <a:cs typeface="Times New Roman" panose="02020603050405020304" pitchFamily="18" charset="0"/>
              </a:rPr>
              <a:t>Single Room Occupancy Units (SRO)</a:t>
            </a:r>
          </a:p>
        </p:txBody>
      </p:sp>
      <p:pic>
        <p:nvPicPr>
          <p:cNvPr id="7" name="Graphic 6" descr="Bed">
            <a:extLst>
              <a:ext uri="{FF2B5EF4-FFF2-40B4-BE49-F238E27FC236}">
                <a16:creationId xmlns:a16="http://schemas.microsoft.com/office/drawing/2014/main" id="{D8E83A9D-1F14-F54F-26B2-9BAF16F489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4311" y="2130553"/>
            <a:ext cx="3671449" cy="366064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215AD741-0A44-72F9-CC18-80C720AABEAD}"/>
              </a:ext>
            </a:extLst>
          </p:cNvPr>
          <p:cNvSpPr>
            <a:spLocks noGrp="1"/>
          </p:cNvSpPr>
          <p:nvPr>
            <p:ph idx="1"/>
          </p:nvPr>
        </p:nvSpPr>
        <p:spPr>
          <a:xfrm>
            <a:off x="5669280" y="2130552"/>
            <a:ext cx="6099048" cy="4224527"/>
          </a:xfrm>
        </p:spPr>
        <p:txBody>
          <a:bodyPr anchor="t">
            <a:normAutofit lnSpcReduction="10000"/>
          </a:bodyPr>
          <a:lstStyle/>
          <a:p>
            <a:pPr>
              <a:lnSpc>
                <a:spcPct val="90000"/>
              </a:lnSpc>
            </a:pPr>
            <a:r>
              <a:rPr lang="en-US" sz="1600" dirty="0"/>
              <a:t>HRC has 14 SRO units that are being utilized for Transitional Housing Program.</a:t>
            </a:r>
          </a:p>
          <a:p>
            <a:pPr>
              <a:lnSpc>
                <a:spcPct val="90000"/>
              </a:lnSpc>
            </a:pPr>
            <a:r>
              <a:rPr lang="en-US" sz="1600" dirty="0"/>
              <a:t>Each room will have a small dorm room fridge, twin bed, bedding and window coverings that will be supplied by HRC.</a:t>
            </a:r>
          </a:p>
          <a:p>
            <a:pPr>
              <a:lnSpc>
                <a:spcPct val="90000"/>
              </a:lnSpc>
            </a:pPr>
            <a:r>
              <a:rPr lang="en-US" sz="1600" dirty="0"/>
              <a:t>All utilities will be included (i.e., Electricity, Water, Sewer and Garbage).</a:t>
            </a:r>
          </a:p>
          <a:p>
            <a:pPr>
              <a:lnSpc>
                <a:spcPct val="90000"/>
              </a:lnSpc>
            </a:pPr>
            <a:r>
              <a:rPr lang="en-US" sz="1600" dirty="0"/>
              <a:t>Client will share kitchen space and bathroom space. There will be four kitchen areas and four full bathrooms. In addition there will be three larger common areas that client can utilize.</a:t>
            </a:r>
          </a:p>
          <a:p>
            <a:pPr>
              <a:lnSpc>
                <a:spcPct val="90000"/>
              </a:lnSpc>
            </a:pPr>
            <a:r>
              <a:rPr lang="en-US" sz="1600" dirty="0"/>
              <a:t>HRC will utilize one small apartment on site to staff an onsite person to watch over property and report any incidents to the HRC office.</a:t>
            </a:r>
          </a:p>
          <a:p>
            <a:pPr>
              <a:lnSpc>
                <a:spcPct val="90000"/>
              </a:lnSpc>
            </a:pPr>
            <a:r>
              <a:rPr lang="en-US" sz="1600" dirty="0"/>
              <a:t>Laundry voucher will be given to each client at their case management appointment that will be good for one wash and one dry this will allow them to wash their bedding and personal laundry once a week if needed. </a:t>
            </a:r>
          </a:p>
          <a:p>
            <a:pPr marL="0" indent="0">
              <a:lnSpc>
                <a:spcPct val="90000"/>
              </a:lnSpc>
              <a:buNone/>
            </a:pPr>
            <a:endParaRPr lang="en-US" sz="1100" dirty="0"/>
          </a:p>
        </p:txBody>
      </p:sp>
    </p:spTree>
    <p:extLst>
      <p:ext uri="{BB962C8B-B14F-4D97-AF65-F5344CB8AC3E}">
        <p14:creationId xmlns:p14="http://schemas.microsoft.com/office/powerpoint/2010/main" val="418896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DE14230-9D36-3091-29B9-5DD1E9D730DF}"/>
              </a:ext>
            </a:extLst>
          </p:cNvPr>
          <p:cNvSpPr>
            <a:spLocks noGrp="1"/>
          </p:cNvSpPr>
          <p:nvPr>
            <p:ph type="title"/>
          </p:nvPr>
        </p:nvSpPr>
        <p:spPr>
          <a:xfrm>
            <a:off x="535021" y="685800"/>
            <a:ext cx="2639962" cy="5105400"/>
          </a:xfrm>
        </p:spPr>
        <p:txBody>
          <a:bodyPr>
            <a:normAutofit/>
          </a:bodyPr>
          <a:lstStyle/>
          <a:p>
            <a:r>
              <a:rPr lang="en-US">
                <a:solidFill>
                  <a:srgbClr val="FFFFFF"/>
                </a:solidFill>
                <a:latin typeface="Times New Roman" panose="02020603050405020304" pitchFamily="18" charset="0"/>
                <a:cs typeface="Times New Roman" panose="02020603050405020304" pitchFamily="18" charset="0"/>
              </a:rPr>
              <a:t>Referral Process</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5" name="Content Placeholder 2">
            <a:extLst>
              <a:ext uri="{FF2B5EF4-FFF2-40B4-BE49-F238E27FC236}">
                <a16:creationId xmlns:a16="http://schemas.microsoft.com/office/drawing/2014/main" id="{83B84EF1-26D4-62B0-4047-D5B8E262579D}"/>
              </a:ext>
            </a:extLst>
          </p:cNvPr>
          <p:cNvGraphicFramePr>
            <a:graphicFrameLocks noGrp="1"/>
          </p:cNvGraphicFramePr>
          <p:nvPr>
            <p:ph idx="1"/>
            <p:extLst>
              <p:ext uri="{D42A27DB-BD31-4B8C-83A1-F6EECF244321}">
                <p14:modId xmlns:p14="http://schemas.microsoft.com/office/powerpoint/2010/main" val="231641624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75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3"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7"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8"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9"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0"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1"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2"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348293F1-6972-3B72-BB93-56255B002034}"/>
              </a:ext>
            </a:extLst>
          </p:cNvPr>
          <p:cNvSpPr>
            <a:spLocks noGrp="1"/>
          </p:cNvSpPr>
          <p:nvPr>
            <p:ph type="title"/>
          </p:nvPr>
        </p:nvSpPr>
        <p:spPr>
          <a:xfrm>
            <a:off x="3962399" y="685800"/>
            <a:ext cx="7345891" cy="1413933"/>
          </a:xfrm>
        </p:spPr>
        <p:txBody>
          <a:bodyPr>
            <a:normAutofit/>
          </a:bodyPr>
          <a:lstStyle/>
          <a:p>
            <a:r>
              <a:rPr lang="en-US" dirty="0">
                <a:latin typeface="Times New Roman" panose="02020603050405020304" pitchFamily="18" charset="0"/>
                <a:cs typeface="Times New Roman" panose="02020603050405020304" pitchFamily="18" charset="0"/>
              </a:rPr>
              <a:t>Once a Referral is Received</a:t>
            </a:r>
            <a:endParaRPr lang="en-US">
              <a:latin typeface="Times New Roman" panose="02020603050405020304" pitchFamily="18" charset="0"/>
              <a:cs typeface="Times New Roman" panose="02020603050405020304" pitchFamily="18" charset="0"/>
            </a:endParaRPr>
          </a:p>
        </p:txBody>
      </p:sp>
      <p:pic>
        <p:nvPicPr>
          <p:cNvPr id="5" name="Picture 4" descr="Key on a blueprint for a house">
            <a:extLst>
              <a:ext uri="{FF2B5EF4-FFF2-40B4-BE49-F238E27FC236}">
                <a16:creationId xmlns:a16="http://schemas.microsoft.com/office/drawing/2014/main" id="{9A4B6301-EBEC-1DE1-2297-A9367E2E8B66}"/>
              </a:ext>
            </a:extLst>
          </p:cNvPr>
          <p:cNvPicPr>
            <a:picLocks noChangeAspect="1"/>
          </p:cNvPicPr>
          <p:nvPr/>
        </p:nvPicPr>
        <p:blipFill rotWithShape="1">
          <a:blip r:embed="rId3"/>
          <a:srcRect l="42553" r="19618"/>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E5E03192-272D-FCCA-35FB-C73043771D13}"/>
              </a:ext>
            </a:extLst>
          </p:cNvPr>
          <p:cNvSpPr>
            <a:spLocks noGrp="1"/>
          </p:cNvSpPr>
          <p:nvPr>
            <p:ph idx="1"/>
          </p:nvPr>
        </p:nvSpPr>
        <p:spPr>
          <a:xfrm>
            <a:off x="3843867" y="2048933"/>
            <a:ext cx="7659156" cy="3742267"/>
          </a:xfrm>
        </p:spPr>
        <p:txBody>
          <a:bodyPr>
            <a:normAutofit/>
          </a:bodyPr>
          <a:lstStyle/>
          <a:p>
            <a:pPr>
              <a:lnSpc>
                <a:spcPct val="90000"/>
              </a:lnSpc>
            </a:pPr>
            <a:r>
              <a:rPr lang="en-US" sz="1900" dirty="0">
                <a:latin typeface="Times New Roman" panose="02020603050405020304" pitchFamily="18" charset="0"/>
                <a:cs typeface="Times New Roman" panose="02020603050405020304" pitchFamily="18" charset="0"/>
              </a:rPr>
              <a:t>HRC Staff will reach out to referral and briefly go over program outline and schedule program enrollment intake.</a:t>
            </a:r>
          </a:p>
          <a:p>
            <a:pPr>
              <a:lnSpc>
                <a:spcPct val="90000"/>
              </a:lnSpc>
            </a:pPr>
            <a:r>
              <a:rPr lang="en-US" sz="1900" dirty="0">
                <a:latin typeface="Times New Roman" panose="02020603050405020304" pitchFamily="18" charset="0"/>
                <a:cs typeface="Times New Roman" panose="02020603050405020304" pitchFamily="18" charset="0"/>
              </a:rPr>
              <a:t>Program Manager will offer client to complete a walk through of the Transitional Housing unit. </a:t>
            </a:r>
          </a:p>
          <a:p>
            <a:pPr>
              <a:lnSpc>
                <a:spcPct val="90000"/>
              </a:lnSpc>
            </a:pPr>
            <a:r>
              <a:rPr lang="en-US" sz="1900" dirty="0">
                <a:latin typeface="Times New Roman" panose="02020603050405020304" pitchFamily="18" charset="0"/>
                <a:cs typeface="Times New Roman" panose="02020603050405020304" pitchFamily="18" charset="0"/>
              </a:rPr>
              <a:t>HRC staff will also show the referral how to complete a move in move out report during walk through.</a:t>
            </a:r>
          </a:p>
          <a:p>
            <a:pPr>
              <a:lnSpc>
                <a:spcPct val="90000"/>
              </a:lnSpc>
            </a:pPr>
            <a:r>
              <a:rPr lang="en-US" sz="1900" dirty="0">
                <a:latin typeface="Times New Roman" panose="02020603050405020304" pitchFamily="18" charset="0"/>
                <a:cs typeface="Times New Roman" panose="02020603050405020304" pitchFamily="18" charset="0"/>
              </a:rPr>
              <a:t>Program intake is completed, and the Program agreement is signed.</a:t>
            </a:r>
          </a:p>
          <a:p>
            <a:pPr>
              <a:lnSpc>
                <a:spcPct val="90000"/>
              </a:lnSpc>
            </a:pPr>
            <a:r>
              <a:rPr lang="en-US" sz="1900" dirty="0">
                <a:latin typeface="Times New Roman" panose="02020603050405020304" pitchFamily="18" charset="0"/>
                <a:cs typeface="Times New Roman" panose="02020603050405020304" pitchFamily="18" charset="0"/>
              </a:rPr>
              <a:t>Client schedules to move into Transitional Housing Unit.</a:t>
            </a:r>
          </a:p>
          <a:p>
            <a:pPr>
              <a:lnSpc>
                <a:spcPct val="90000"/>
              </a:lnSpc>
            </a:pPr>
            <a:r>
              <a:rPr lang="en-US" sz="1900" dirty="0">
                <a:latin typeface="Times New Roman" panose="02020603050405020304" pitchFamily="18" charset="0"/>
                <a:cs typeface="Times New Roman" panose="02020603050405020304" pitchFamily="18" charset="0"/>
              </a:rPr>
              <a:t>First Case Management appointment is scheduled.</a:t>
            </a:r>
          </a:p>
          <a:p>
            <a:pPr>
              <a:lnSpc>
                <a:spcPct val="90000"/>
              </a:lnSpc>
            </a:pPr>
            <a:endParaRPr lang="en-US" sz="1900" dirty="0"/>
          </a:p>
        </p:txBody>
      </p:sp>
    </p:spTree>
    <p:extLst>
      <p:ext uri="{BB962C8B-B14F-4D97-AF65-F5344CB8AC3E}">
        <p14:creationId xmlns:p14="http://schemas.microsoft.com/office/powerpoint/2010/main" val="110028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8"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2"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3"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4"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5"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6"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7"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 name="Title 6">
            <a:extLst>
              <a:ext uri="{FF2B5EF4-FFF2-40B4-BE49-F238E27FC236}">
                <a16:creationId xmlns:a16="http://schemas.microsoft.com/office/drawing/2014/main" id="{648EC921-4A35-1EDA-111A-B1ED3E56917A}"/>
              </a:ext>
            </a:extLst>
          </p:cNvPr>
          <p:cNvSpPr>
            <a:spLocks noGrp="1"/>
          </p:cNvSpPr>
          <p:nvPr>
            <p:ph type="title"/>
          </p:nvPr>
        </p:nvSpPr>
        <p:spPr>
          <a:xfrm>
            <a:off x="3962399" y="685800"/>
            <a:ext cx="7345891" cy="1413933"/>
          </a:xfrm>
        </p:spPr>
        <p:txBody>
          <a:bodyPr>
            <a:normAutofit/>
          </a:bodyPr>
          <a:lstStyle/>
          <a:p>
            <a:r>
              <a:rPr lang="en-US" dirty="0">
                <a:latin typeface="Times New Roman" panose="02020603050405020304" pitchFamily="18" charset="0"/>
                <a:cs typeface="Times New Roman" panose="02020603050405020304" pitchFamily="18" charset="0"/>
              </a:rPr>
              <a:t>Intensive Case Management</a:t>
            </a:r>
          </a:p>
        </p:txBody>
      </p:sp>
      <p:pic>
        <p:nvPicPr>
          <p:cNvPr id="10" name="Picture 9" descr="White puzzle with one red piece">
            <a:extLst>
              <a:ext uri="{FF2B5EF4-FFF2-40B4-BE49-F238E27FC236}">
                <a16:creationId xmlns:a16="http://schemas.microsoft.com/office/drawing/2014/main" id="{A833D6E5-B13B-F1D4-5C82-9D7F173221C2}"/>
              </a:ext>
            </a:extLst>
          </p:cNvPr>
          <p:cNvPicPr>
            <a:picLocks noChangeAspect="1"/>
          </p:cNvPicPr>
          <p:nvPr/>
        </p:nvPicPr>
        <p:blipFill rotWithShape="1">
          <a:blip r:embed="rId3"/>
          <a:srcRect l="36596" r="35032"/>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8" name="Content Placeholder 7">
            <a:extLst>
              <a:ext uri="{FF2B5EF4-FFF2-40B4-BE49-F238E27FC236}">
                <a16:creationId xmlns:a16="http://schemas.microsoft.com/office/drawing/2014/main" id="{1D6AEBC5-B8F9-58B2-ACBE-AEC0FE66A46F}"/>
              </a:ext>
            </a:extLst>
          </p:cNvPr>
          <p:cNvSpPr>
            <a:spLocks noGrp="1"/>
          </p:cNvSpPr>
          <p:nvPr>
            <p:ph idx="1"/>
          </p:nvPr>
        </p:nvSpPr>
        <p:spPr>
          <a:xfrm>
            <a:off x="3843866" y="2048933"/>
            <a:ext cx="7979325" cy="4205563"/>
          </a:xfrm>
        </p:spPr>
        <p:txBody>
          <a:bodyPr>
            <a:normAutofit/>
          </a:bodyPr>
          <a:lstStyle/>
          <a:p>
            <a:pPr>
              <a:lnSpc>
                <a:spcPct val="90000"/>
              </a:lnSpc>
            </a:pPr>
            <a:r>
              <a:rPr lang="en-US" sz="1600" dirty="0">
                <a:latin typeface="Times New Roman" panose="02020603050405020304" pitchFamily="18" charset="0"/>
                <a:cs typeface="Times New Roman" panose="02020603050405020304" pitchFamily="18" charset="0"/>
              </a:rPr>
              <a:t>HRC Staff can arrange transportation for clients that are unable to get to appointments or other service providers.</a:t>
            </a:r>
          </a:p>
          <a:p>
            <a:pPr>
              <a:lnSpc>
                <a:spcPct val="90000"/>
              </a:lnSpc>
            </a:pPr>
            <a:r>
              <a:rPr lang="en-US" sz="1600" dirty="0">
                <a:latin typeface="Times New Roman" panose="02020603050405020304" pitchFamily="18" charset="0"/>
                <a:cs typeface="Times New Roman" panose="02020603050405020304" pitchFamily="18" charset="0"/>
              </a:rPr>
              <a:t>Staff will work with client to secure income or housing subsidy that best suits client needs based on Housing Stability Plan. </a:t>
            </a:r>
          </a:p>
          <a:p>
            <a:pPr>
              <a:lnSpc>
                <a:spcPct val="90000"/>
              </a:lnSpc>
            </a:pPr>
            <a:r>
              <a:rPr lang="en-US" sz="1600" dirty="0">
                <a:latin typeface="Times New Roman" panose="02020603050405020304" pitchFamily="18" charset="0"/>
                <a:cs typeface="Times New Roman" panose="02020603050405020304" pitchFamily="18" charset="0"/>
              </a:rPr>
              <a:t>Examples of income or Housing subsidy: Employment, Social Security, Age Blind or Disabled (ABD), Housing and  Essential Needs Program (HEN), Foundational Community Supports (FCS), Section 8 Housing Voucher, Tenant Based Rental Assistance (TBRA).</a:t>
            </a:r>
          </a:p>
          <a:p>
            <a:pPr>
              <a:lnSpc>
                <a:spcPct val="90000"/>
              </a:lnSpc>
            </a:pPr>
            <a:r>
              <a:rPr lang="en-US" sz="1600" dirty="0">
                <a:latin typeface="Times New Roman" panose="02020603050405020304" pitchFamily="18" charset="0"/>
                <a:cs typeface="Times New Roman" panose="02020603050405020304" pitchFamily="18" charset="0"/>
              </a:rPr>
              <a:t>Staff will connect client with resources that best fit the need of the client.</a:t>
            </a:r>
          </a:p>
          <a:p>
            <a:pPr>
              <a:lnSpc>
                <a:spcPct val="90000"/>
              </a:lnSpc>
            </a:pPr>
            <a:r>
              <a:rPr lang="en-US" sz="1600" dirty="0">
                <a:latin typeface="Times New Roman" panose="02020603050405020304" pitchFamily="18" charset="0"/>
                <a:cs typeface="Times New Roman" panose="02020603050405020304" pitchFamily="18" charset="0"/>
              </a:rPr>
              <a:t>Complete a budget with each client to help them become financially stable and address any credit issue.</a:t>
            </a:r>
          </a:p>
          <a:p>
            <a:pPr>
              <a:lnSpc>
                <a:spcPct val="90000"/>
              </a:lnSpc>
            </a:pPr>
            <a:r>
              <a:rPr lang="en-US" sz="1600" dirty="0">
                <a:latin typeface="Times New Roman" panose="02020603050405020304" pitchFamily="18" charset="0"/>
                <a:cs typeface="Times New Roman" panose="02020603050405020304" pitchFamily="18" charset="0"/>
              </a:rPr>
              <a:t>Complete housing resume/cover letter with each client to turn in with every housing/employment applications.</a:t>
            </a:r>
          </a:p>
          <a:p>
            <a:pPr>
              <a:lnSpc>
                <a:spcPct val="90000"/>
              </a:lnSpc>
            </a:pPr>
            <a:r>
              <a:rPr lang="en-US" sz="1600" dirty="0">
                <a:latin typeface="Times New Roman" panose="02020603050405020304" pitchFamily="18" charset="0"/>
                <a:cs typeface="Times New Roman" panose="02020603050405020304" pitchFamily="18" charset="0"/>
              </a:rPr>
              <a:t>Work with client to enroll in long term care if needed.</a:t>
            </a:r>
          </a:p>
          <a:p>
            <a:pPr>
              <a:lnSpc>
                <a:spcPct val="90000"/>
              </a:lnSpc>
            </a:pPr>
            <a:r>
              <a:rPr lang="en-US" sz="1600" dirty="0">
                <a:latin typeface="Times New Roman" panose="02020603050405020304" pitchFamily="18" charset="0"/>
                <a:cs typeface="Times New Roman" panose="02020603050405020304" pitchFamily="18" charset="0"/>
              </a:rPr>
              <a:t>Complete all applications for subsidized housing with all qualified clients.</a:t>
            </a:r>
          </a:p>
          <a:p>
            <a:pPr>
              <a:lnSpc>
                <a:spcPct val="90000"/>
              </a:lnSpc>
            </a:pPr>
            <a:endParaRPr lang="en-US" sz="1300" dirty="0"/>
          </a:p>
        </p:txBody>
      </p:sp>
    </p:spTree>
    <p:extLst>
      <p:ext uri="{BB962C8B-B14F-4D97-AF65-F5344CB8AC3E}">
        <p14:creationId xmlns:p14="http://schemas.microsoft.com/office/powerpoint/2010/main" val="93464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A3B5-519E-7B2C-BB94-B7CE6B71E49C}"/>
              </a:ext>
            </a:extLst>
          </p:cNvPr>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Example of Housing Barriers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E4554C-0243-0273-7F02-7924F7651E59}"/>
              </a:ext>
            </a:extLst>
          </p:cNvPr>
          <p:cNvSpPr>
            <a:spLocks noGrp="1"/>
          </p:cNvSpPr>
          <p:nvPr>
            <p:ph sz="half" idx="1"/>
          </p:nvPr>
        </p:nvSpPr>
        <p:spPr/>
        <p:txBody>
          <a:bodyPr>
            <a:normAutofit fontScale="92500" lnSpcReduction="10000"/>
          </a:bodyPr>
          <a:lstStyle/>
          <a:p>
            <a:r>
              <a:rPr lang="en-US" dirty="0"/>
              <a:t>No Income.</a:t>
            </a:r>
          </a:p>
          <a:p>
            <a:r>
              <a:rPr lang="en-US" dirty="0"/>
              <a:t>Mental Health.</a:t>
            </a:r>
          </a:p>
          <a:p>
            <a:r>
              <a:rPr lang="en-US" dirty="0"/>
              <a:t>Substance Use Disorder (SUD).</a:t>
            </a:r>
          </a:p>
          <a:p>
            <a:r>
              <a:rPr lang="en-US" dirty="0"/>
              <a:t>No Driver License or ID.</a:t>
            </a:r>
          </a:p>
          <a:p>
            <a:r>
              <a:rPr lang="en-US" dirty="0"/>
              <a:t>Criminal History/Fines.</a:t>
            </a:r>
          </a:p>
          <a:p>
            <a:r>
              <a:rPr lang="en-US" dirty="0"/>
              <a:t>Credit/Negative Rental History</a:t>
            </a:r>
          </a:p>
          <a:p>
            <a:r>
              <a:rPr lang="en-US" dirty="0"/>
              <a:t>No Rental Reference/History</a:t>
            </a:r>
          </a:p>
          <a:p>
            <a:r>
              <a:rPr lang="en-US" dirty="0"/>
              <a:t>Transportation.</a:t>
            </a:r>
          </a:p>
          <a:p>
            <a:endParaRPr lang="en-US" dirty="0"/>
          </a:p>
        </p:txBody>
      </p:sp>
      <p:sp>
        <p:nvSpPr>
          <p:cNvPr id="4" name="Content Placeholder 3">
            <a:extLst>
              <a:ext uri="{FF2B5EF4-FFF2-40B4-BE49-F238E27FC236}">
                <a16:creationId xmlns:a16="http://schemas.microsoft.com/office/drawing/2014/main" id="{8BFC8121-7D9A-2344-617E-90FEA55D76A5}"/>
              </a:ext>
            </a:extLst>
          </p:cNvPr>
          <p:cNvSpPr>
            <a:spLocks noGrp="1"/>
          </p:cNvSpPr>
          <p:nvPr>
            <p:ph sz="half" idx="2"/>
          </p:nvPr>
        </p:nvSpPr>
        <p:spPr/>
        <p:txBody>
          <a:bodyPr>
            <a:normAutofit fontScale="92500" lnSpcReduction="10000"/>
          </a:bodyPr>
          <a:lstStyle/>
          <a:p>
            <a:r>
              <a:rPr lang="en-US" dirty="0"/>
              <a:t>Physical Health.</a:t>
            </a:r>
          </a:p>
          <a:p>
            <a:r>
              <a:rPr lang="en-US" dirty="0"/>
              <a:t>Education.</a:t>
            </a:r>
          </a:p>
          <a:p>
            <a:r>
              <a:rPr lang="en-US" dirty="0"/>
              <a:t>Hygiene.</a:t>
            </a:r>
          </a:p>
          <a:p>
            <a:r>
              <a:rPr lang="en-US" dirty="0"/>
              <a:t>Lack of Affordable Housing.</a:t>
            </a:r>
          </a:p>
          <a:p>
            <a:r>
              <a:rPr lang="en-US" dirty="0"/>
              <a:t>Domestic Violence (DV).</a:t>
            </a:r>
          </a:p>
          <a:p>
            <a:r>
              <a:rPr lang="en-US" dirty="0"/>
              <a:t>Phone.</a:t>
            </a:r>
          </a:p>
          <a:p>
            <a:r>
              <a:rPr lang="en-US" dirty="0"/>
              <a:t>Language Barrier.</a:t>
            </a:r>
          </a:p>
          <a:p>
            <a:r>
              <a:rPr lang="en-US" dirty="0"/>
              <a:t>Lack of Support Network.</a:t>
            </a:r>
          </a:p>
          <a:p>
            <a:endParaRPr lang="en-US" dirty="0"/>
          </a:p>
        </p:txBody>
      </p:sp>
    </p:spTree>
    <p:extLst>
      <p:ext uri="{BB962C8B-B14F-4D97-AF65-F5344CB8AC3E}">
        <p14:creationId xmlns:p14="http://schemas.microsoft.com/office/powerpoint/2010/main" val="341069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CF8BFF-924A-C68A-E262-781C0EAB7ED0}"/>
              </a:ext>
            </a:extLst>
          </p:cNvPr>
          <p:cNvSpPr>
            <a:spLocks noGrp="1"/>
          </p:cNvSpPr>
          <p:nvPr>
            <p:ph type="title"/>
          </p:nvPr>
        </p:nvSpPr>
        <p:spPr/>
        <p:txBody>
          <a:bodyPr vert="horz" lIns="91440" tIns="45720" rIns="91440" bIns="45720" rtlCol="0" anchor="ctr">
            <a:normAutofit/>
          </a:bodyPr>
          <a:lstStyle/>
          <a:p>
            <a:r>
              <a:rPr lang="en-US" sz="2300"/>
              <a:t>Agency Collaboration</a:t>
            </a:r>
            <a:br>
              <a:rPr lang="en-US" sz="2300"/>
            </a:br>
            <a:r>
              <a:rPr lang="en-US" sz="2300"/>
              <a:t>HRC will partner with local service providers to ensure client access.</a:t>
            </a:r>
            <a:br>
              <a:rPr lang="en-US" sz="2300"/>
            </a:br>
            <a:endParaRPr lang="en-US" sz="2300"/>
          </a:p>
        </p:txBody>
      </p:sp>
      <p:sp>
        <p:nvSpPr>
          <p:cNvPr id="7" name="Content Placeholder 6">
            <a:extLst>
              <a:ext uri="{FF2B5EF4-FFF2-40B4-BE49-F238E27FC236}">
                <a16:creationId xmlns:a16="http://schemas.microsoft.com/office/drawing/2014/main" id="{2B0B02E5-9C03-3609-C5B2-AD7E5A09E5A1}"/>
              </a:ext>
            </a:extLst>
          </p:cNvPr>
          <p:cNvSpPr>
            <a:spLocks/>
          </p:cNvSpPr>
          <p:nvPr/>
        </p:nvSpPr>
        <p:spPr>
          <a:xfrm>
            <a:off x="681037" y="2411778"/>
            <a:ext cx="5375793" cy="3420151"/>
          </a:xfrm>
          <a:prstGeom prst="rect">
            <a:avLst/>
          </a:prstGeom>
        </p:spPr>
        <p:txBody>
          <a:bodyPr>
            <a:normAutofit/>
          </a:bodyPr>
          <a:lstStyle/>
          <a:p>
            <a:pPr defTabSz="470916">
              <a:spcAft>
                <a:spcPts val="600"/>
              </a:spcAft>
            </a:pPr>
            <a:r>
              <a:rPr lang="en-US" sz="2060" kern="1200" dirty="0">
                <a:solidFill>
                  <a:schemeClr val="tx1"/>
                </a:solidFill>
                <a:latin typeface="Times New Roman" panose="02020603050405020304" pitchFamily="18" charset="0"/>
                <a:ea typeface="+mn-ea"/>
                <a:cs typeface="Times New Roman" panose="02020603050405020304" pitchFamily="18" charset="0"/>
              </a:rPr>
              <a:t>The Salvation Army</a:t>
            </a:r>
          </a:p>
          <a:p>
            <a:pPr defTabSz="470916">
              <a:spcAft>
                <a:spcPts val="600"/>
              </a:spcAft>
            </a:pPr>
            <a:r>
              <a:rPr lang="en-US" sz="2060" kern="1200" dirty="0">
                <a:solidFill>
                  <a:schemeClr val="tx1"/>
                </a:solidFill>
                <a:latin typeface="Times New Roman" panose="02020603050405020304" pitchFamily="18" charset="0"/>
                <a:ea typeface="+mn-ea"/>
                <a:cs typeface="Times New Roman" panose="02020603050405020304" pitchFamily="18" charset="0"/>
              </a:rPr>
              <a:t>Cascade Mental Health.</a:t>
            </a:r>
          </a:p>
          <a:p>
            <a:pPr defTabSz="470916">
              <a:spcAft>
                <a:spcPts val="600"/>
              </a:spcAft>
            </a:pPr>
            <a:r>
              <a:rPr lang="en-US" sz="2060" kern="1200" dirty="0">
                <a:solidFill>
                  <a:schemeClr val="tx1"/>
                </a:solidFill>
                <a:latin typeface="Times New Roman" panose="02020603050405020304" pitchFamily="18" charset="0"/>
                <a:ea typeface="+mn-ea"/>
                <a:cs typeface="Times New Roman" panose="02020603050405020304" pitchFamily="18" charset="0"/>
              </a:rPr>
              <a:t>Destination Hope and Recovery (DHR)</a:t>
            </a:r>
          </a:p>
          <a:p>
            <a:pPr defTabSz="470916">
              <a:spcAft>
                <a:spcPts val="600"/>
              </a:spcAft>
            </a:pPr>
            <a:r>
              <a:rPr lang="en-US" sz="2060" kern="1200" dirty="0">
                <a:solidFill>
                  <a:schemeClr val="tx1"/>
                </a:solidFill>
                <a:latin typeface="Times New Roman" panose="02020603050405020304" pitchFamily="18" charset="0"/>
                <a:ea typeface="+mn-ea"/>
                <a:cs typeface="Times New Roman" panose="02020603050405020304" pitchFamily="18" charset="0"/>
              </a:rPr>
              <a:t>CORE Health.</a:t>
            </a:r>
          </a:p>
          <a:p>
            <a:pPr defTabSz="470916">
              <a:spcAft>
                <a:spcPts val="600"/>
              </a:spcAft>
            </a:pPr>
            <a:r>
              <a:rPr lang="en-US" sz="2060" kern="1200" dirty="0">
                <a:solidFill>
                  <a:schemeClr val="tx1"/>
                </a:solidFill>
                <a:latin typeface="Times New Roman" panose="02020603050405020304" pitchFamily="18" charset="0"/>
                <a:ea typeface="+mn-ea"/>
                <a:cs typeface="Times New Roman" panose="02020603050405020304" pitchFamily="18" charset="0"/>
              </a:rPr>
              <a:t>Community Integrated Health Services </a:t>
            </a:r>
          </a:p>
          <a:p>
            <a:pPr defTabSz="470916">
              <a:spcAft>
                <a:spcPts val="600"/>
              </a:spcAft>
            </a:pPr>
            <a:r>
              <a:rPr lang="en-US" sz="2060" kern="1200" dirty="0">
                <a:solidFill>
                  <a:schemeClr val="tx1"/>
                </a:solidFill>
                <a:latin typeface="Times New Roman" panose="02020603050405020304" pitchFamily="18" charset="0"/>
                <a:ea typeface="+mn-ea"/>
                <a:cs typeface="Times New Roman" panose="02020603050405020304" pitchFamily="18" charset="0"/>
              </a:rPr>
              <a:t>Coastal </a:t>
            </a:r>
            <a:r>
              <a:rPr lang="en-US" sz="2060" dirty="0">
                <a:latin typeface="Times New Roman" panose="02020603050405020304" pitchFamily="18" charset="0"/>
                <a:cs typeface="Times New Roman" panose="02020603050405020304" pitchFamily="18" charset="0"/>
              </a:rPr>
              <a:t>CAP</a:t>
            </a:r>
            <a:endParaRPr lang="en-US" sz="2000" dirty="0">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64D363DE-6E28-BFFA-EFE3-479F52522582}"/>
              </a:ext>
            </a:extLst>
          </p:cNvPr>
          <p:cNvSpPr>
            <a:spLocks/>
          </p:cNvSpPr>
          <p:nvPr/>
        </p:nvSpPr>
        <p:spPr>
          <a:xfrm>
            <a:off x="6135885" y="2440533"/>
            <a:ext cx="5375793" cy="3420152"/>
          </a:xfrm>
          <a:prstGeom prst="rect">
            <a:avLst/>
          </a:prstGeom>
        </p:spPr>
        <p:txBody>
          <a:bodyPr>
            <a:normAutofit/>
          </a:bodyPr>
          <a:lstStyle/>
          <a:p>
            <a:pPr defTabSz="470916">
              <a:spcAft>
                <a:spcPts val="600"/>
              </a:spcAft>
            </a:pPr>
            <a:r>
              <a:rPr lang="en-US" sz="2060" kern="1200" dirty="0">
                <a:solidFill>
                  <a:schemeClr val="tx1"/>
                </a:solidFill>
                <a:latin typeface="Times New Roman" panose="02020603050405020304" pitchFamily="18" charset="0"/>
                <a:cs typeface="Times New Roman" panose="02020603050405020304" pitchFamily="18" charset="0"/>
              </a:rPr>
              <a:t>Veteran Services</a:t>
            </a:r>
          </a:p>
          <a:p>
            <a:pPr defTabSz="470916">
              <a:spcAft>
                <a:spcPts val="600"/>
              </a:spcAft>
            </a:pPr>
            <a:r>
              <a:rPr lang="en-US" sz="2060" kern="1200" dirty="0">
                <a:solidFill>
                  <a:schemeClr val="tx1"/>
                </a:solidFill>
                <a:latin typeface="Times New Roman" panose="02020603050405020304" pitchFamily="18" charset="0"/>
                <a:cs typeface="Times New Roman" panose="02020603050405020304" pitchFamily="18" charset="0"/>
              </a:rPr>
              <a:t>Gather Church</a:t>
            </a:r>
          </a:p>
          <a:p>
            <a:pPr defTabSz="470916">
              <a:spcAft>
                <a:spcPts val="600"/>
              </a:spcAft>
            </a:pPr>
            <a:r>
              <a:rPr lang="en-US" sz="2060" kern="1200" dirty="0">
                <a:solidFill>
                  <a:schemeClr val="tx1"/>
                </a:solidFill>
                <a:latin typeface="Times New Roman" panose="02020603050405020304" pitchFamily="18" charset="0"/>
                <a:cs typeface="Times New Roman" panose="02020603050405020304" pitchFamily="18" charset="0"/>
              </a:rPr>
              <a:t>WorkSource</a:t>
            </a:r>
          </a:p>
          <a:p>
            <a:pPr defTabSz="470916">
              <a:spcAft>
                <a:spcPts val="600"/>
              </a:spcAft>
            </a:pPr>
            <a:r>
              <a:rPr lang="en-US" sz="2060" kern="1200" dirty="0">
                <a:solidFill>
                  <a:schemeClr val="tx1"/>
                </a:solidFill>
                <a:latin typeface="Times New Roman" panose="02020603050405020304" pitchFamily="18" charset="0"/>
                <a:cs typeface="Times New Roman" panose="02020603050405020304" pitchFamily="18" charset="0"/>
              </a:rPr>
              <a:t>DSHS</a:t>
            </a:r>
          </a:p>
          <a:p>
            <a:pPr defTabSz="470916">
              <a:spcAft>
                <a:spcPts val="600"/>
              </a:spcAft>
            </a:pPr>
            <a:r>
              <a:rPr lang="en-US" sz="2060" kern="1200" dirty="0">
                <a:solidFill>
                  <a:schemeClr val="tx1"/>
                </a:solidFill>
                <a:latin typeface="Times New Roman" panose="02020603050405020304" pitchFamily="18" charset="0"/>
                <a:cs typeface="Times New Roman" panose="02020603050405020304" pitchFamily="18" charset="0"/>
              </a:rPr>
              <a:t>Centralia College</a:t>
            </a:r>
          </a:p>
          <a:p>
            <a:pPr defTabSz="470916">
              <a:spcAft>
                <a:spcPts val="600"/>
              </a:spcAft>
            </a:pPr>
            <a:r>
              <a:rPr lang="en-US" sz="2060" kern="1200" dirty="0">
                <a:solidFill>
                  <a:schemeClr val="tx1"/>
                </a:solidFill>
                <a:latin typeface="Times New Roman" panose="02020603050405020304" pitchFamily="18" charset="0"/>
                <a:cs typeface="Times New Roman" panose="02020603050405020304" pitchFamily="18" charset="0"/>
              </a:rPr>
              <a:t>Reliable Enterprise</a:t>
            </a:r>
          </a:p>
          <a:p>
            <a:pPr>
              <a:spcAft>
                <a:spcPts val="600"/>
              </a:spcAft>
            </a:pPr>
            <a:endParaRPr lang="en-US" dirty="0"/>
          </a:p>
        </p:txBody>
      </p:sp>
    </p:spTree>
    <p:extLst>
      <p:ext uri="{BB962C8B-B14F-4D97-AF65-F5344CB8AC3E}">
        <p14:creationId xmlns:p14="http://schemas.microsoft.com/office/powerpoint/2010/main" val="15672415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179</TotalTime>
  <Words>626</Words>
  <Application>Microsoft Office PowerPoint</Application>
  <PresentationFormat>Widescreen</PresentationFormat>
  <Paragraphs>59</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Corbel</vt:lpstr>
      <vt:lpstr>Times New Roman</vt:lpstr>
      <vt:lpstr>Parallax</vt:lpstr>
      <vt:lpstr>The Housing Resource Center of Lewis County (HRC)</vt:lpstr>
      <vt:lpstr>Single Room Occupancy Units (SRO)</vt:lpstr>
      <vt:lpstr>Referral Process</vt:lpstr>
      <vt:lpstr>Once a Referral is Received</vt:lpstr>
      <vt:lpstr>Intensive Case Management</vt:lpstr>
      <vt:lpstr>Example of Housing Barriers</vt:lpstr>
      <vt:lpstr>Agency Collaboration HRC will partner with local service providers to ensure client access. </vt:lpstr>
    </vt:vector>
  </TitlesOfParts>
  <Company>Housing Resource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Housing Resource Center of Lewis County (HRC)</dc:title>
  <dc:creator>Darlene Bishop</dc:creator>
  <cp:lastModifiedBy>Darlene Bishop</cp:lastModifiedBy>
  <cp:revision>23</cp:revision>
  <cp:lastPrinted>2025-01-27T18:58:59Z</cp:lastPrinted>
  <dcterms:created xsi:type="dcterms:W3CDTF">2024-07-04T14:24:43Z</dcterms:created>
  <dcterms:modified xsi:type="dcterms:W3CDTF">2025-01-27T19:08:11Z</dcterms:modified>
</cp:coreProperties>
</file>